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83" r:id="rId18"/>
    <p:sldId id="284" r:id="rId19"/>
    <p:sldId id="285" r:id="rId20"/>
    <p:sldId id="286" r:id="rId21"/>
    <p:sldId id="287" r:id="rId22"/>
    <p:sldId id="281" r:id="rId23"/>
    <p:sldId id="280" r:id="rId24"/>
    <p:sldId id="282" r:id="rId25"/>
  </p:sldIdLst>
  <p:sldSz cx="9144000" cy="5143500" type="screen16x9"/>
  <p:notesSz cx="6858000" cy="91440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32" autoAdjust="0"/>
  </p:normalViewPr>
  <p:slideViewPr>
    <p:cSldViewPr snapToObjects="1">
      <p:cViewPr varScale="1">
        <p:scale>
          <a:sx n="132" d="100"/>
          <a:sy n="132" d="100"/>
        </p:scale>
        <p:origin x="101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346125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864A54-D143-4883-9F89-1EE97F010A94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98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843278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B2F47-32BB-4859-B657-D943BA1A0598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17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593384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9CAE0-7E21-4D40-AD47-4D0114551E09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201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443916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AB6E9-6C02-48F7-AA5F-CC284D54B97A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21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454015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9AFF-DD1C-4521-9D9A-9B309F5AEA32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3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576105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4E526-69DA-43CF-9F84-45EF100E643D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42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25064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9DCE3-10DC-40BC-A44E-E9E0F9D6D246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18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98410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FFE65-0EB7-4756-A8DF-01ECDA9E19D9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36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66386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756D3-43E3-4F2C-A8D9-1A71F017D8EA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83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863028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2DD49-CBC8-46EA-AB4E-06F1EC54F122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60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729183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0D291-F9F9-44CC-8895-0CE88D574229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82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725663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4" imgW="270" imgH="270" progId="TCLayout.ActiveDocument.1">
                  <p:embed/>
                </p:oleObj>
              </mc:Choice>
              <mc:Fallback>
                <p:oleObj name="think-cell Folie" r:id="rId1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单击此处编辑母版文本样式</a:t>
            </a:r>
          </a:p>
          <a:p>
            <a:pPr lvl="1"/>
            <a:r>
              <a:rPr lang="en-US" altLang="de-DE"/>
              <a:t>第二级</a:t>
            </a:r>
          </a:p>
          <a:p>
            <a:pPr lvl="2"/>
            <a:r>
              <a:rPr lang="en-US" altLang="de-DE"/>
              <a:t>第三级</a:t>
            </a:r>
          </a:p>
          <a:p>
            <a:pPr lvl="3"/>
            <a:r>
              <a:rPr lang="en-US" altLang="de-DE"/>
              <a:t>第四级</a:t>
            </a:r>
          </a:p>
          <a:p>
            <a:pPr lvl="4"/>
            <a:r>
              <a:rPr lang="en-US" altLang="de-DE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8454"/>
            <a:ext cx="2133600" cy="27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8454"/>
            <a:ext cx="2895600" cy="27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8454"/>
            <a:ext cx="2133600" cy="27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fld id="{8F4153CA-B87D-4CBB-9794-29FA80DD3287}" type="slidenum">
              <a:rPr lang="zh-CN" altLang="en-US"/>
              <a:pPr/>
              <a:t>‹Nr.›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17.jpeg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18.jpeg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19.jpeg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0.jpeg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1.jpeg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8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2.jpeg"/><Relationship Id="rId1" Type="http://schemas.openxmlformats.org/officeDocument/2006/relationships/tags" Target="../tags/tag19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3.jpeg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4.jpeg"/><Relationship Id="rId1" Type="http://schemas.openxmlformats.org/officeDocument/2006/relationships/tags" Target="../tags/tag2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5.png"/><Relationship Id="rId1" Type="http://schemas.openxmlformats.org/officeDocument/2006/relationships/tags" Target="../tags/tag2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2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6.jpeg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7.jpeg"/><Relationship Id="rId1" Type="http://schemas.openxmlformats.org/officeDocument/2006/relationships/tags" Target="../tags/tag2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4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8.jpeg"/><Relationship Id="rId1" Type="http://schemas.openxmlformats.org/officeDocument/2006/relationships/tags" Target="../tags/tag25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5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9.jpeg"/><Relationship Id="rId1" Type="http://schemas.openxmlformats.org/officeDocument/2006/relationships/tags" Target="../tags/tag26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6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0.png"/><Relationship Id="rId1" Type="http://schemas.openxmlformats.org/officeDocument/2006/relationships/tags" Target="../tags/tag2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7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1.jpeg"/><Relationship Id="rId1" Type="http://schemas.openxmlformats.org/officeDocument/2006/relationships/tags" Target="../tags/tag28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2.jpeg"/><Relationship Id="rId1" Type="http://schemas.openxmlformats.org/officeDocument/2006/relationships/tags" Target="../tags/tag29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29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3.jpeg"/><Relationship Id="rId1" Type="http://schemas.openxmlformats.org/officeDocument/2006/relationships/tags" Target="../tags/tag30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0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4.jpeg"/><Relationship Id="rId1" Type="http://schemas.openxmlformats.org/officeDocument/2006/relationships/tags" Target="../tags/tag3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1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5.jpeg"/><Relationship Id="rId1" Type="http://schemas.openxmlformats.org/officeDocument/2006/relationships/tags" Target="../tags/tag3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6.jpeg"/><Relationship Id="rId1" Type="http://schemas.openxmlformats.org/officeDocument/2006/relationships/tags" Target="../tags/tag33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3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7.jpeg"/><Relationship Id="rId1" Type="http://schemas.openxmlformats.org/officeDocument/2006/relationships/tags" Target="../tags/tag3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4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8.jpeg"/><Relationship Id="rId1" Type="http://schemas.openxmlformats.org/officeDocument/2006/relationships/tags" Target="../tags/tag35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5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39.jpeg"/><Relationship Id="rId1" Type="http://schemas.openxmlformats.org/officeDocument/2006/relationships/tags" Target="../tags/tag36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oleObject" Target="../embeddings/oleObject36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40.jpeg"/><Relationship Id="rId1" Type="http://schemas.openxmlformats.org/officeDocument/2006/relationships/tags" Target="../tags/tag3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7.jpe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0050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431528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pic>
        <p:nvPicPr>
          <p:cNvPr id="3099" name="Picture 27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7522" y="561442"/>
            <a:ext cx="2391479" cy="2386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126866" y="699542"/>
            <a:ext cx="395813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der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Adventskranz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-¨e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adventi koszorú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Einen klassischen Adventskranz aus Tannengrün kann man </a:t>
            </a:r>
            <a:r>
              <a:rPr lang="hu-HU" sz="1800" dirty="0" err="1"/>
              <a:t>auch</a:t>
            </a:r>
            <a:r>
              <a:rPr lang="hu-HU" sz="1800" dirty="0"/>
              <a:t> </a:t>
            </a:r>
            <a:r>
              <a:rPr lang="de-DE" sz="1800" dirty="0"/>
              <a:t>beim Gärtner kaufen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Egy klasszikus zöldfenyőből készült adventi koszorút egy kertésznél is megvehet az ember.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7622040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2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454002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der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Weihnachtsmarkt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-¨e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karácsonyi vásár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/>
              <a:t>E</a:t>
            </a:r>
            <a:r>
              <a:rPr lang="de-DE" sz="1800" dirty="0"/>
              <a:t>in Besuch auf dem </a:t>
            </a:r>
            <a:r>
              <a:rPr lang="hu-HU" sz="1800" dirty="0"/>
              <a:t>W</a:t>
            </a:r>
            <a:r>
              <a:rPr lang="de-DE" sz="1800" dirty="0" err="1"/>
              <a:t>eihnachtsmarkt</a:t>
            </a:r>
            <a:r>
              <a:rPr lang="de-DE" sz="1800" dirty="0"/>
              <a:t> verschönert</a:t>
            </a:r>
            <a:endParaRPr lang="hu-HU" sz="1800" dirty="0"/>
          </a:p>
          <a:p>
            <a:r>
              <a:rPr lang="de-DE" sz="1800" dirty="0"/>
              <a:t>die Adventszeit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Egy látogatás a karácsonyi vásáron szebbé teszi az adventet.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6388" name="Picture 4" descr="http://www.kaufbeuren-tourismus.de/fileadmin/user_upload/Bilder/Veranstaltungen/Weihnachtsmarkt/kaufbeuren-weihnachtsmarkt-705px_01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0646" y="615355"/>
            <a:ext cx="2966230" cy="21004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7460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14703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3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83443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der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Glühwein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forralt bor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Da es im Dezember oft sehr kalt </a:t>
            </a:r>
            <a:r>
              <a:rPr lang="hu-HU" sz="1800" dirty="0" err="1"/>
              <a:t>ist</a:t>
            </a:r>
            <a:r>
              <a:rPr lang="de-DE" sz="1800" dirty="0"/>
              <a:t>, trink</a:t>
            </a:r>
            <a:r>
              <a:rPr lang="hu-HU" sz="1800" dirty="0"/>
              <a:t>e</a:t>
            </a:r>
            <a:r>
              <a:rPr lang="de-DE" sz="1800" dirty="0"/>
              <a:t> </a:t>
            </a:r>
            <a:r>
              <a:rPr lang="hu-HU" sz="1800" dirty="0" err="1"/>
              <a:t>ich</a:t>
            </a:r>
            <a:r>
              <a:rPr lang="hu-HU" sz="1800" dirty="0"/>
              <a:t> </a:t>
            </a:r>
            <a:r>
              <a:rPr lang="hu-HU" sz="1800" dirty="0" err="1"/>
              <a:t>jedes</a:t>
            </a:r>
            <a:r>
              <a:rPr lang="hu-HU" sz="1800" dirty="0"/>
              <a:t> </a:t>
            </a:r>
            <a:r>
              <a:rPr lang="hu-HU" sz="1800" dirty="0" err="1"/>
              <a:t>Wochenende</a:t>
            </a:r>
            <a:r>
              <a:rPr lang="hu-HU" sz="1800" dirty="0"/>
              <a:t> </a:t>
            </a:r>
            <a:r>
              <a:rPr lang="de-DE" sz="1800" dirty="0"/>
              <a:t>gerne einen Becher Glühwein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Mivel decemberben gyakran nagyon hideg van, szívesen iszok egy pohár forralt bort minden hétvégén.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7410" name="Picture 2" descr="http://www.lifeline.de/img/gesund-essen/origs119001/115695784-w830-h830/Gluehwein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6415" y="761328"/>
            <a:ext cx="2843645" cy="1882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8502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9813387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4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129109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e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Krippe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-n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jászol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 err="1"/>
              <a:t>In</a:t>
            </a:r>
            <a:r>
              <a:rPr lang="hu-HU" sz="1800" dirty="0"/>
              <a:t> </a:t>
            </a:r>
            <a:r>
              <a:rPr lang="hu-HU" sz="1800" dirty="0" err="1"/>
              <a:t>vielen</a:t>
            </a:r>
            <a:r>
              <a:rPr lang="hu-HU" sz="1800" dirty="0"/>
              <a:t> </a:t>
            </a:r>
            <a:r>
              <a:rPr lang="hu-HU" sz="1800" dirty="0" err="1"/>
              <a:t>Familien</a:t>
            </a:r>
            <a:r>
              <a:rPr lang="hu-HU" sz="1800" dirty="0"/>
              <a:t> </a:t>
            </a:r>
            <a:r>
              <a:rPr lang="de-DE" sz="1800" dirty="0"/>
              <a:t>wird die Krippe </a:t>
            </a:r>
            <a:r>
              <a:rPr lang="hu-HU" sz="1800" dirty="0" err="1"/>
              <a:t>nach</a:t>
            </a:r>
            <a:r>
              <a:rPr lang="hu-HU" sz="1800" dirty="0"/>
              <a:t> </a:t>
            </a:r>
            <a:r>
              <a:rPr lang="hu-HU" sz="1800" dirty="0" err="1"/>
              <a:t>Ende</a:t>
            </a:r>
            <a:r>
              <a:rPr lang="hu-HU" sz="1800" dirty="0"/>
              <a:t> November </a:t>
            </a:r>
            <a:r>
              <a:rPr lang="de-DE" sz="1800" dirty="0"/>
              <a:t>aufgestellt.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Sok családban november után felállítják a jászlat. 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8436" name="Picture 4" descr="http://www.devotionalien-malecki-neviges.de/images/malecki/bergland-krippe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692" y="699543"/>
            <a:ext cx="3044687" cy="1859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2068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9972445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5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87771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Nussknacker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diótörő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Der größte bekannte Nussknacker auf Weihnachtsmärkten ist </a:t>
            </a:r>
            <a:r>
              <a:rPr lang="hu-HU" sz="1800" dirty="0" err="1"/>
              <a:t>sechs</a:t>
            </a:r>
            <a:r>
              <a:rPr lang="de-DE" sz="1800" dirty="0"/>
              <a:t> </a:t>
            </a:r>
            <a:r>
              <a:rPr lang="hu-HU" sz="1800" dirty="0" err="1"/>
              <a:t>Meter</a:t>
            </a:r>
            <a:r>
              <a:rPr lang="de-DE" sz="1800" dirty="0"/>
              <a:t> hoch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karácsonyi vásárokon található legnagyobb ismert diótörő hat méter magas.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9460" name="Picture 4" descr="http://www.dregeno.de/fileadmin/user_upload/sortiment/nussknacker-dregeno-2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6999" y="598014"/>
            <a:ext cx="2742953" cy="2113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910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30952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6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129109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s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Rentier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rénszarvas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/>
              <a:t>Der </a:t>
            </a:r>
            <a:r>
              <a:rPr lang="hu-HU" sz="1800" dirty="0" err="1"/>
              <a:t>Weihnachtsmann</a:t>
            </a:r>
            <a:r>
              <a:rPr lang="hu-HU" sz="1800" dirty="0"/>
              <a:t> </a:t>
            </a:r>
            <a:r>
              <a:rPr lang="hu-HU" sz="1800" dirty="0" err="1"/>
              <a:t>reist</a:t>
            </a:r>
            <a:r>
              <a:rPr lang="hu-HU" sz="1800" dirty="0"/>
              <a:t> m</a:t>
            </a:r>
            <a:r>
              <a:rPr lang="de-DE" sz="1800" dirty="0" err="1"/>
              <a:t>it</a:t>
            </a:r>
            <a:r>
              <a:rPr lang="de-DE" sz="1800" dirty="0"/>
              <a:t> einem von Rentieren gezogenen fliegenden Schlitten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Télapó egy rénszarvasok által húzott repülő szánnal utazik.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0482" name="Picture 2" descr="http://www.binneugierig.de/wp-content/uploads/2010/12/weihnachtsmann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442" y="704246"/>
            <a:ext cx="3016433" cy="1795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5399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238283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7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3655168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Stollen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</a:t>
            </a:r>
          </a:p>
          <a:p>
            <a:r>
              <a:rPr lang="hu-HU" sz="2400" i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stollen</a:t>
            </a:r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 (gyümölcskenyér)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Ein Stollen ist ein </a:t>
            </a:r>
            <a:r>
              <a:rPr lang="hu-HU" sz="1800" dirty="0" err="1"/>
              <a:t>leckerer</a:t>
            </a:r>
            <a:r>
              <a:rPr lang="hu-HU" sz="1800" dirty="0"/>
              <a:t> </a:t>
            </a:r>
            <a:r>
              <a:rPr lang="de-DE" sz="1800" dirty="0"/>
              <a:t>Kuchen aus schwerem Hefefeinteig.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</a:t>
            </a:r>
            <a:r>
              <a:rPr lang="hu-HU" sz="1800" i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stollen</a:t>
            </a:r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 egy sűrű </a:t>
            </a:r>
            <a:r>
              <a:rPr lang="hu-HU" sz="1800" i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kelttésztából</a:t>
            </a:r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 készült finom sütemény.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273" y="699542"/>
            <a:ext cx="2975181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7781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5555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8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1980029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e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Mistel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-n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fagyöngy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Die Mistel verspricht die ewige Liebe, wenn sich Pärchen unter ihren Zweigen küssen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fagyöngy az örök szerelmet ígéri, amikor ágai alatt megcsókolják egymást a párocskák.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155" y="625674"/>
            <a:ext cx="3029829" cy="2018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7302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71422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5229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9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073003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Kamin,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kandalló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Wie schön ist es um die Weihnachtszeit, gemütlich am Kamin zu sitzen</a:t>
            </a:r>
            <a:r>
              <a:rPr lang="hu-HU" sz="1800" dirty="0"/>
              <a:t>…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Milyen szép is Karácsony idején kényelmesen a kandallónál ülni…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3137" y="567016"/>
            <a:ext cx="2754807" cy="214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5312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07891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10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405431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e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Mitternachstmesse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-n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éjféli mise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Der erste liturgische Höhepunkt der Weihnachtszeit ist die Mitternachtsmesse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Karácsonyi időszak első liturgikus tetőpontja az éjféli mise.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9277" y="522747"/>
            <a:ext cx="2870404" cy="2121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3057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080790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11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526654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Zimtstern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fahéjas csillag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Zimtsterne werden vor allem aus Eiweiß, Puderzucker, Mandeln und Zimt hergestellt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fahéjas csillag főleg tojásfehérjéből, porcukorból, mandulából és fahéjból készül.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6906" y="627534"/>
            <a:ext cx="2895054" cy="21712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6511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40406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12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1651414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Engel, -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angyal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Engel verkünden den Hirten die Geburt Christi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Az angyalok hirdetik Krisztus születését </a:t>
            </a:r>
            <a:r>
              <a:rPr lang="hu-HU" sz="1800" i="1">
                <a:solidFill>
                  <a:srgbClr val="FFFF00"/>
                </a:solidFill>
                <a:latin typeface="Trebuchet MS" panose="020B0603020202020204" pitchFamily="34" charset="0"/>
              </a:rPr>
              <a:t>a pásztoroknak.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6636" name="Picture 12" descr="Engel erscheinen den Hirten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5223" y="483518"/>
            <a:ext cx="2084689" cy="2477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9599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456135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13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645276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Luca-Stuhl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Luca széke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/>
              <a:t>A</a:t>
            </a:r>
            <a:r>
              <a:rPr lang="de-DE" sz="1800" dirty="0"/>
              <a:t>n diesem Tag </a:t>
            </a:r>
            <a:r>
              <a:rPr lang="de-DE" sz="1800" dirty="0" err="1"/>
              <a:t>beg</a:t>
            </a:r>
            <a:r>
              <a:rPr lang="hu-HU" sz="1800" dirty="0"/>
              <a:t>i</a:t>
            </a:r>
            <a:r>
              <a:rPr lang="de-DE" sz="1800" dirty="0" err="1"/>
              <a:t>nn</a:t>
            </a:r>
            <a:r>
              <a:rPr lang="hu-HU" sz="1800" dirty="0"/>
              <a:t>t</a:t>
            </a:r>
            <a:r>
              <a:rPr lang="de-DE" sz="1800" dirty="0"/>
              <a:t> man </a:t>
            </a:r>
            <a:r>
              <a:rPr lang="hu-HU" sz="1800" dirty="0" err="1"/>
              <a:t>in</a:t>
            </a:r>
            <a:r>
              <a:rPr lang="hu-HU" sz="1800" dirty="0"/>
              <a:t> </a:t>
            </a:r>
            <a:r>
              <a:rPr lang="hu-HU" sz="1800" dirty="0" err="1"/>
              <a:t>Ungarn</a:t>
            </a:r>
            <a:r>
              <a:rPr lang="hu-HU" sz="1800" dirty="0"/>
              <a:t> </a:t>
            </a:r>
            <a:r>
              <a:rPr lang="de-DE" sz="1800" dirty="0"/>
              <a:t>mit dem Bauen eines Luca-Stuhles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Ezen a napon kezdik el készíteni Magyarországon Luca székét.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8440" y="472436"/>
            <a:ext cx="1898521" cy="2531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29877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893289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14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195758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e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Kerze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-n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gyertya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Wir zünden nun die dritte Kerze am Adventskranz an.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Most gyújtjuk meg a harmadik gyertyát az adventi koszorún.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8684" name="Picture 12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618142"/>
            <a:ext cx="2778327" cy="20372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98050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29848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15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318228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e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Wunderkerze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-n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csillagszóró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 err="1"/>
              <a:t>Kleinkinder</a:t>
            </a:r>
            <a:r>
              <a:rPr lang="hu-HU" sz="1800" dirty="0"/>
              <a:t> </a:t>
            </a:r>
            <a:r>
              <a:rPr lang="hu-HU" sz="1800" dirty="0" err="1"/>
              <a:t>spielen</a:t>
            </a:r>
            <a:r>
              <a:rPr lang="hu-HU" sz="1800" dirty="0"/>
              <a:t> </a:t>
            </a:r>
            <a:r>
              <a:rPr lang="hu-HU" sz="1800" dirty="0" err="1"/>
              <a:t>gerne</a:t>
            </a:r>
            <a:r>
              <a:rPr lang="hu-HU" sz="1800" dirty="0"/>
              <a:t> mit </a:t>
            </a:r>
            <a:r>
              <a:rPr lang="hu-HU" sz="1800" dirty="0" err="1"/>
              <a:t>Wunderkerzen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kisgyerekek szívesen játszanak a csillagszórókkal.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483518"/>
            <a:ext cx="2885121" cy="21638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9357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690995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16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47696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Lebkuchen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mézeskalács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Heute ist es soweit, wir backen meinen besonderen Lebkuchen.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Ma eljött a nap és megsütjük a különleges mézeskalácsomat.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0735" name="Picture 15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8304" y="555077"/>
            <a:ext cx="2880918" cy="2160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8003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209667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17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310533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Tannenzapfen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fenyőtoboz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 err="1"/>
              <a:t>Ein</a:t>
            </a:r>
            <a:r>
              <a:rPr lang="hu-HU" sz="1800" dirty="0"/>
              <a:t> </a:t>
            </a:r>
            <a:r>
              <a:rPr lang="hu-HU" sz="1800" dirty="0" err="1"/>
              <a:t>Adventskranz</a:t>
            </a:r>
            <a:r>
              <a:rPr lang="hu-HU" sz="1800" dirty="0"/>
              <a:t> </a:t>
            </a:r>
            <a:r>
              <a:rPr lang="hu-HU" sz="1800" dirty="0" err="1"/>
              <a:t>wird</a:t>
            </a:r>
            <a:r>
              <a:rPr lang="hu-HU" sz="1800" dirty="0"/>
              <a:t> </a:t>
            </a:r>
            <a:r>
              <a:rPr lang="hu-HU" sz="1800" dirty="0" err="1"/>
              <a:t>meistens</a:t>
            </a:r>
            <a:r>
              <a:rPr lang="hu-HU" sz="1800" dirty="0"/>
              <a:t> mit </a:t>
            </a:r>
            <a:r>
              <a:rPr lang="hu-HU" sz="1800" dirty="0" err="1"/>
              <a:t>Bändern</a:t>
            </a:r>
            <a:r>
              <a:rPr lang="hu-HU" sz="1800" dirty="0"/>
              <a:t>, </a:t>
            </a:r>
            <a:r>
              <a:rPr lang="hu-HU" sz="1800" dirty="0" err="1"/>
              <a:t>Tannenzapfen</a:t>
            </a:r>
            <a:r>
              <a:rPr lang="hu-HU" sz="1800" dirty="0"/>
              <a:t> und </a:t>
            </a:r>
            <a:r>
              <a:rPr lang="hu-HU" sz="1800" dirty="0" err="1"/>
              <a:t>Walnüssen</a:t>
            </a:r>
            <a:r>
              <a:rPr lang="hu-HU" sz="1800" dirty="0"/>
              <a:t> </a:t>
            </a:r>
            <a:r>
              <a:rPr lang="hu-HU" sz="1800" dirty="0" err="1"/>
              <a:t>geschmückt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Az adventi koszorút legtöbbször szalagokkal, fenyőtobozokkal és diókkal díszítik.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9944" name="Picture 8" descr="http://t1.ftcdn.net/jpg/00/25/03/10/400_F_25031026_olWaBFu8suMk6a7MxtHzPJR8qpaMmiZR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07251" y="555526"/>
            <a:ext cx="2753095" cy="20978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9108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33265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18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25093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s Festessen, -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ünnepi lakoma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Wir müssen beide Weihnachten arbeiten, darum haben wir das Festessen heute.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Mindkettőnknek dolgoznia kell Karácsonykor, ezért ma lesz az ünnepi lakoma.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0967" name="Picture 7" descr="http://static.chefkoch-cdn.de/ck.de/cms-uploads/chefkoch/1884/besinn-Weih_tisch_598.jpg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3724" y="553319"/>
            <a:ext cx="2958236" cy="1946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5186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055278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19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375776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e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Weihnachtskarte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-n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karácsonyi képeslap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An Weihnachten schicken wir unseren Freunden Weihnachtskarten.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Karácsonykor karácsonyi képeslapot küldünk barátainknak.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1991" name="Picture 7" descr="http://4.bp.blogspot.com/_eCo9qr3PGmU/TP3ixDzUgcI/AAAAAAAACZs/2cOorhtAYT8/s1600/DSC_1126_01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402" y="662762"/>
            <a:ext cx="2981566" cy="1996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452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3110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20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847254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Jungfrau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 Maria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Szűz Mária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Wir beten zur Jungfrau Maria und bitten um Vergebung</a:t>
            </a:r>
            <a:r>
              <a:rPr lang="hu-HU" sz="1800" dirty="0"/>
              <a:t>.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Szűz Máriához imádkozunk és megbocsátásért fohászkodunk.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3015" name="Picture 7" descr="http://www.billerantik.de/gallery2/main.php/d/20718-1/45_Herz_Maria.jpg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7234" y="511576"/>
            <a:ext cx="1966694" cy="2780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9846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760789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21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3563796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s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Weihnachtslied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-er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karácsonyi dal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Mama sagt, wir können bis Mitternacht aufbleiben und Weihnachtslieder singen.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Anyu azt mondja, hogy fennmaradhatunk éjfélig és karácsonyi dalokat énekelhetünk.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4046" name="Picture 14" descr="https://www.netto-online.de/blog/wp-content/uploads/2012/12/Weihnachtslieder-und-deren-Herkunft.jpg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46106" y="606103"/>
            <a:ext cx="2899112" cy="1749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1757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625855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22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339548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Tannenbaum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-¨e</a:t>
            </a: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fenyőfa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/>
              <a:t>„</a:t>
            </a:r>
            <a:r>
              <a:rPr lang="de-DE" sz="1800" dirty="0"/>
              <a:t>O Tannenbaum, o Tannenbaum, wie treu sind deine Blätter!</a:t>
            </a:r>
            <a:r>
              <a:rPr lang="hu-HU" sz="1800" dirty="0"/>
              <a:t>”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„Ó szép fenyő, ó szép fenyő oly kedves minden ágad!”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3651" y="474344"/>
            <a:ext cx="2863215" cy="2147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0085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198880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23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143536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s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Christkind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Jézuska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dirty="0" err="1"/>
              <a:t>Das</a:t>
            </a:r>
            <a:r>
              <a:rPr lang="hu-HU" sz="1800" dirty="0"/>
              <a:t> </a:t>
            </a:r>
            <a:r>
              <a:rPr lang="hu-HU" sz="1800" dirty="0" err="1"/>
              <a:t>Christkind</a:t>
            </a:r>
            <a:r>
              <a:rPr lang="hu-HU" sz="1800" dirty="0"/>
              <a:t> </a:t>
            </a:r>
            <a:r>
              <a:rPr lang="hu-HU" sz="1800" dirty="0" err="1"/>
              <a:t>kommt</a:t>
            </a:r>
            <a:r>
              <a:rPr lang="hu-HU" sz="1800" dirty="0"/>
              <a:t> </a:t>
            </a:r>
            <a:r>
              <a:rPr lang="hu-HU" sz="1800" dirty="0" err="1"/>
              <a:t>zu</a:t>
            </a:r>
            <a:r>
              <a:rPr lang="hu-HU" sz="1800" dirty="0"/>
              <a:t> </a:t>
            </a:r>
            <a:r>
              <a:rPr lang="hu-HU" sz="1800" dirty="0" err="1"/>
              <a:t>Weihnachten</a:t>
            </a:r>
            <a:r>
              <a:rPr lang="hu-HU" sz="1800" dirty="0"/>
              <a:t> und </a:t>
            </a:r>
            <a:r>
              <a:rPr lang="hu-HU" sz="1800" dirty="0" err="1"/>
              <a:t>bringt</a:t>
            </a:r>
            <a:r>
              <a:rPr lang="hu-HU" sz="1800" dirty="0"/>
              <a:t>, </a:t>
            </a:r>
            <a:r>
              <a:rPr lang="hu-HU" sz="1800" dirty="0" err="1"/>
              <a:t>ohne</a:t>
            </a:r>
            <a:r>
              <a:rPr lang="hu-HU" sz="1800" dirty="0"/>
              <a:t> </a:t>
            </a:r>
            <a:r>
              <a:rPr lang="hu-HU" sz="1800" dirty="0" err="1"/>
              <a:t>gesehen</a:t>
            </a:r>
            <a:r>
              <a:rPr lang="hu-HU" sz="1800" dirty="0"/>
              <a:t> </a:t>
            </a:r>
            <a:r>
              <a:rPr lang="hu-HU" sz="1800" dirty="0" err="1"/>
              <a:t>zu</a:t>
            </a:r>
            <a:r>
              <a:rPr lang="hu-HU" sz="1800" dirty="0"/>
              <a:t> </a:t>
            </a:r>
            <a:r>
              <a:rPr lang="hu-HU" sz="1800" dirty="0" err="1"/>
              <a:t>werden</a:t>
            </a:r>
            <a:r>
              <a:rPr lang="hu-HU" sz="1800" dirty="0"/>
              <a:t>, die </a:t>
            </a:r>
            <a:r>
              <a:rPr lang="hu-HU" sz="1800" dirty="0" err="1"/>
              <a:t>Geschenke</a:t>
            </a:r>
            <a:r>
              <a:rPr lang="hu-HU" sz="1800" dirty="0"/>
              <a:t>. </a:t>
            </a:r>
            <a:endParaRPr lang="de-DE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A Jézuska Karácsonykor jön és anélkül, hogy meglátnák, ajándékokat hoz.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9066" y="539354"/>
            <a:ext cx="2128838" cy="24694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3618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389468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图片 4" descr="2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51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414" y="3805238"/>
            <a:ext cx="860425" cy="130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1" y="3805238"/>
            <a:ext cx="1069975" cy="129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8" descr="24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1888" y="3555206"/>
            <a:ext cx="1357312" cy="16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6"/>
          <p:cNvGrpSpPr>
            <a:grpSpLocks noChangeAspect="1"/>
          </p:cNvGrpSpPr>
          <p:nvPr/>
        </p:nvGrpSpPr>
        <p:grpSpPr bwMode="auto">
          <a:xfrm>
            <a:off x="1263650" y="2621756"/>
            <a:ext cx="279400" cy="528638"/>
            <a:chOff x="0" y="0"/>
            <a:chExt cx="278079" cy="586676"/>
          </a:xfrm>
        </p:grpSpPr>
        <p:pic>
          <p:nvPicPr>
            <p:cNvPr id="3079" name="图片 11" descr="20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图片 12" descr="21.png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10" descr="22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2" name="Group 10"/>
          <p:cNvGrpSpPr>
            <a:grpSpLocks noChangeAspect="1"/>
          </p:cNvGrpSpPr>
          <p:nvPr/>
        </p:nvGrpSpPr>
        <p:grpSpPr bwMode="auto">
          <a:xfrm>
            <a:off x="1801814" y="3000375"/>
            <a:ext cx="217487" cy="415529"/>
            <a:chOff x="0" y="0"/>
            <a:chExt cx="278079" cy="586676"/>
          </a:xfrm>
        </p:grpSpPr>
        <p:pic>
          <p:nvPicPr>
            <p:cNvPr id="3083" name="图片 13" descr="20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079" cy="58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图片 14" descr="21.png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9" y="196508"/>
              <a:ext cx="162250" cy="39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5" descr="22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9" y="339440"/>
              <a:ext cx="88850" cy="24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6" name="Picture 2" descr="E:\PPT制作\圣诞\PNG\01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" y="420292"/>
            <a:ext cx="500062" cy="4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38" y="300038"/>
            <a:ext cx="290512" cy="23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888" y="934642"/>
            <a:ext cx="290512" cy="2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2" descr="E:\PPT制作\圣诞\PNG\01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4738" y="4664869"/>
            <a:ext cx="2905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图片 9" descr="19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25" y="3000375"/>
            <a:ext cx="3713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图片 5" descr="17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-4631"/>
            <a:ext cx="9142412" cy="512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6" descr="23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6" y="3839766"/>
            <a:ext cx="860425" cy="130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8" name="图片 7" descr="24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6" y="3805238"/>
            <a:ext cx="1071563" cy="129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92716" y="1635646"/>
            <a:ext cx="861133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Goudy Stout" panose="0202090407030B020401" pitchFamily="18" charset="0"/>
              </a:rPr>
              <a:t>24</a:t>
            </a:r>
            <a:endParaRPr lang="de-DE" sz="32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126866" y="699542"/>
            <a:ext cx="290656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r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Heiligabend</a:t>
            </a:r>
            <a:r>
              <a:rPr lang="hu-HU" sz="2400" dirty="0">
                <a:solidFill>
                  <a:srgbClr val="FFFF00"/>
                </a:solidFill>
                <a:latin typeface="Lucida Calligraphy" panose="03010101010101010101" pitchFamily="66" charset="0"/>
              </a:rPr>
              <a:t>, </a:t>
            </a:r>
            <a:r>
              <a:rPr lang="hu-HU" sz="2400" dirty="0" err="1">
                <a:solidFill>
                  <a:srgbClr val="FFFF00"/>
                </a:solidFill>
                <a:latin typeface="Lucida Calligraphy" panose="03010101010101010101" pitchFamily="66" charset="0"/>
              </a:rPr>
              <a:t>-e</a:t>
            </a:r>
            <a:endParaRPr lang="hu-HU" sz="2400" dirty="0">
              <a:solidFill>
                <a:srgbClr val="FFFF00"/>
              </a:solidFill>
              <a:latin typeface="Lucida Calligraphy" panose="03010101010101010101" pitchFamily="66" charset="0"/>
            </a:endParaRPr>
          </a:p>
          <a:p>
            <a:r>
              <a:rPr lang="hu-HU" sz="2400" i="1" dirty="0">
                <a:solidFill>
                  <a:srgbClr val="FFFF00"/>
                </a:solidFill>
                <a:latin typeface="Trebuchet MS" panose="020B0603020202020204" pitchFamily="34" charset="0"/>
              </a:rPr>
              <a:t>szenteste</a:t>
            </a:r>
            <a:endParaRPr lang="de-DE" sz="24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00060" y="1635646"/>
            <a:ext cx="4363244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de-DE" sz="1800" dirty="0"/>
              <a:t>Am Heiligabend versammelt sich die ganze Familie am Kamin, wo das Feuer die ganze Nacht über brennt.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32240" y="4083918"/>
            <a:ext cx="2241319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400" dirty="0"/>
              <a:t>http://de.uw.hu/</a:t>
            </a:r>
            <a:endParaRPr lang="de-DE" sz="1400" dirty="0"/>
          </a:p>
        </p:txBody>
      </p:sp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53" y="20262"/>
            <a:ext cx="1267668" cy="1267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feld 5"/>
          <p:cNvSpPr txBox="1"/>
          <p:nvPr/>
        </p:nvSpPr>
        <p:spPr>
          <a:xfrm>
            <a:off x="4126866" y="2643758"/>
            <a:ext cx="436324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Lucida Calligraphy" panose="03010101010101010101" pitchFamily="66" charset="0"/>
              </a:defRPr>
            </a:lvl1pPr>
          </a:lstStyle>
          <a:p>
            <a:r>
              <a:rPr lang="hu-HU" sz="1800" i="1" dirty="0">
                <a:solidFill>
                  <a:srgbClr val="FFFF00"/>
                </a:solidFill>
                <a:latin typeface="Trebuchet MS" panose="020B0603020202020204" pitchFamily="34" charset="0"/>
              </a:rPr>
              <a:t>Szenteste összegyűl az egész család a kandallónál, ahol egész estén keresztül ég a tűz.</a:t>
            </a:r>
            <a:endParaRPr lang="de-DE" sz="1800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6144" y="627534"/>
            <a:ext cx="2915816" cy="1942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5039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30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400" fill="hold"/>
                                        <p:tgtEl>
                                          <p:spTgt spid="3082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916</Words>
  <Characters>0</Characters>
  <Application>Microsoft Office PowerPoint</Application>
  <DocSecurity>0</DocSecurity>
  <PresentationFormat>Bildschirmpräsentation (16:9)</PresentationFormat>
  <Lines>0</Lines>
  <Paragraphs>145</Paragraphs>
  <Slides>24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1" baseType="lpstr">
      <vt:lpstr>Arial</vt:lpstr>
      <vt:lpstr>Calibri</vt:lpstr>
      <vt:lpstr>Goudy Stout</vt:lpstr>
      <vt:lpstr>Lucida Calligraphy</vt:lpstr>
      <vt:lpstr>Trebuchet MS</vt:lpstr>
      <vt:lpstr>Office 主题</vt:lpstr>
      <vt:lpstr>think-cell 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kingsoft</dc:creator>
  <cp:lastModifiedBy>Magyar Péter</cp:lastModifiedBy>
  <cp:revision>47</cp:revision>
  <dcterms:created xsi:type="dcterms:W3CDTF">2012-12-10T03:54:02Z</dcterms:created>
  <dcterms:modified xsi:type="dcterms:W3CDTF">2021-06-02T13:28:39Z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1033-8.1.0.3377</vt:lpwstr>
  </property>
</Properties>
</file>