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1" r:id="rId5"/>
    <p:sldId id="259" r:id="rId6"/>
    <p:sldId id="262" r:id="rId7"/>
    <p:sldId id="263" r:id="rId8"/>
    <p:sldId id="264" r:id="rId9"/>
    <p:sldId id="265" r:id="rId10"/>
  </p:sldIdLst>
  <p:sldSz cx="9144000" cy="5143500" type="screen16x9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DDE"/>
    <a:srgbClr val="A8F4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9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E067EC-988B-412B-86ED-FE35A62A3C0D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148190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just">
              <a:defRPr sz="3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E4AD03-DAA5-4BC9-982F-2DFE72FAFC95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3678592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288514-A199-4351-A9E6-B5B06470640B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2768897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DC2157F-41E5-4357-AB03-8182B4D2A079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222901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0B95948-9100-4C72-B898-04C5E5E176F4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382104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13B3FBA-88E9-4867-8149-89EE28DB0CD2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142603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97F65-E884-4DF1-8A6A-85D74027AD3A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396764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99AAD9-9AF5-4B31-8FBF-78F8EA831057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273828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BD3B9B-04A2-44AA-8636-F5FAEE4B16FE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866607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D95344-6796-433D-A5D4-04649D171DA3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3256465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061F13E-DF77-4F0A-9D9B-C7617EE5089C}" type="slidenum">
              <a:rPr lang="es-ES" altLang="hu-HU"/>
              <a:pPr/>
              <a:t>‹#›</a:t>
            </a:fld>
            <a:endParaRPr lang="es-ES" altLang="hu-HU"/>
          </a:p>
        </p:txBody>
      </p:sp>
    </p:spTree>
    <p:extLst>
      <p:ext uri="{BB962C8B-B14F-4D97-AF65-F5344CB8AC3E}">
        <p14:creationId xmlns:p14="http://schemas.microsoft.com/office/powerpoint/2010/main" val="241790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4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hu-HU" dirty="0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71800" y="1200151"/>
            <a:ext cx="59150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hu-HU" smtClean="0"/>
              <a:t>Haga clic para modificar el estilo de texto del patrón</a:t>
            </a:r>
          </a:p>
          <a:p>
            <a:pPr lvl="1"/>
            <a:r>
              <a:rPr lang="es-ES" altLang="hu-HU" smtClean="0"/>
              <a:t>Segundo nivel</a:t>
            </a:r>
          </a:p>
          <a:p>
            <a:pPr lvl="2"/>
            <a:r>
              <a:rPr lang="es-ES" altLang="hu-HU" smtClean="0"/>
              <a:t>Tercer nivel</a:t>
            </a:r>
          </a:p>
          <a:p>
            <a:pPr lvl="3"/>
            <a:r>
              <a:rPr lang="es-ES" altLang="hu-HU" smtClean="0"/>
              <a:t>Cuarto nivel</a:t>
            </a:r>
          </a:p>
          <a:p>
            <a:pPr lvl="4"/>
            <a:r>
              <a:rPr lang="es-ES" altLang="hu-HU" smtClean="0"/>
              <a:t>Quinto nivel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algn="l"/>
            <a:r>
              <a:rPr lang="hu-HU" altLang="hu-HU" dirty="0" smtClean="0"/>
              <a:t>http://de.uw.hu/</a:t>
            </a:r>
            <a:endParaRPr lang="es-ES" alt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FF0000"/>
          </a:solidFill>
          <a:latin typeface="Cooper Black" panose="0208090404030B020404" pitchFamily="18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Britannic Bold" panose="020B0903060703020204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ritannic Bold" panose="020B0903060703020204" pitchFamily="34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ritannic Bold" panose="020B0903060703020204" pitchFamily="34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ritannic Bold" panose="020B0903060703020204" pitchFamily="34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ritannic Bold" panose="020B0903060703020204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0538"/>
            <a:ext cx="8229600" cy="857250"/>
          </a:xfrm>
        </p:spPr>
        <p:txBody>
          <a:bodyPr/>
          <a:lstStyle/>
          <a:p>
            <a:r>
              <a:rPr lang="hu-HU" altLang="hu-HU" dirty="0" err="1" smtClean="0"/>
              <a:t>Adventskalender</a:t>
            </a:r>
            <a:endParaRPr lang="hu-HU" altLang="hu-H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7440" y="1059582"/>
            <a:ext cx="6275040" cy="3394472"/>
          </a:xfrm>
        </p:spPr>
        <p:txBody>
          <a:bodyPr/>
          <a:lstStyle/>
          <a:p>
            <a:pPr marL="0" indent="0" algn="just">
              <a:buNone/>
            </a:pPr>
            <a:r>
              <a:rPr lang="de-DE" sz="1800" dirty="0"/>
              <a:t>Der heute in der Adventszeit nicht mehr wegzudenkende Adventskalender </a:t>
            </a:r>
            <a:r>
              <a:rPr lang="hu-HU" sz="1800" dirty="0" smtClean="0"/>
              <a:t>_______ </a:t>
            </a:r>
            <a:r>
              <a:rPr lang="de-DE" sz="1800" dirty="0" smtClean="0"/>
              <a:t>erst </a:t>
            </a:r>
            <a:r>
              <a:rPr lang="de-DE" sz="1800" dirty="0"/>
              <a:t>am Anfang dieses Jahrhunderts. Die eigentlichen Ursprünge </a:t>
            </a:r>
            <a:r>
              <a:rPr lang="de-DE" sz="1800" dirty="0" smtClean="0"/>
              <a:t>lassen</a:t>
            </a:r>
            <a:r>
              <a:rPr lang="hu-HU" sz="1800" dirty="0" smtClean="0"/>
              <a:t> </a:t>
            </a:r>
            <a:r>
              <a:rPr lang="hu-HU" sz="1800" dirty="0"/>
              <a:t>_______</a:t>
            </a:r>
            <a:r>
              <a:rPr lang="de-DE" sz="1800" dirty="0" smtClean="0"/>
              <a:t> </a:t>
            </a:r>
            <a:r>
              <a:rPr lang="de-DE" sz="1800" dirty="0"/>
              <a:t>jedoch bis in das 19. Jahrhundert zurückverfolgen. Die ersten </a:t>
            </a:r>
            <a:r>
              <a:rPr lang="hu-HU" sz="1800" dirty="0"/>
              <a:t>_______ </a:t>
            </a:r>
            <a:r>
              <a:rPr lang="de-DE" sz="1800" dirty="0" smtClean="0"/>
              <a:t>kommen </a:t>
            </a:r>
            <a:r>
              <a:rPr lang="de-DE" sz="1800" dirty="0"/>
              <a:t>aus dem protestantischen Umfeld. So wurde in religiösen </a:t>
            </a:r>
            <a:r>
              <a:rPr lang="hu-HU" sz="1800" dirty="0"/>
              <a:t>_______ </a:t>
            </a:r>
            <a:r>
              <a:rPr lang="de-DE" sz="1800" dirty="0" smtClean="0"/>
              <a:t>im </a:t>
            </a:r>
            <a:r>
              <a:rPr lang="de-DE" sz="1800" dirty="0"/>
              <a:t>Dezember 24 Bilder nach und nach an die _______ </a:t>
            </a:r>
            <a:r>
              <a:rPr lang="de-DE" sz="1800" dirty="0" smtClean="0"/>
              <a:t>gehängt</a:t>
            </a:r>
            <a:r>
              <a:rPr lang="de-DE" sz="1800" dirty="0"/>
              <a:t>. Einfach, aber nicht weniger effektvoll, war eine andere </a:t>
            </a:r>
            <a:r>
              <a:rPr lang="hu-HU" sz="1800" dirty="0" smtClean="0"/>
              <a:t>_______</a:t>
            </a:r>
            <a:r>
              <a:rPr lang="de-DE" sz="1800" dirty="0" smtClean="0"/>
              <a:t>: </a:t>
            </a:r>
            <a:r>
              <a:rPr lang="de-DE" sz="1800" dirty="0"/>
              <a:t>24 an die Wand oder Türe gemalte Kreidestriche, von </a:t>
            </a:r>
            <a:r>
              <a:rPr lang="hu-HU" sz="1800" dirty="0"/>
              <a:t>_______ </a:t>
            </a:r>
            <a:r>
              <a:rPr lang="de-DE" sz="1800" dirty="0" smtClean="0"/>
              <a:t>die </a:t>
            </a:r>
            <a:r>
              <a:rPr lang="de-DE" sz="1800" dirty="0"/>
              <a:t>Kinder täglich einen wegwischen </a:t>
            </a:r>
            <a:r>
              <a:rPr lang="de-DE" sz="1800" dirty="0" smtClean="0"/>
              <a:t>durften. </a:t>
            </a:r>
            <a:r>
              <a:rPr lang="de-DE" sz="1800" dirty="0"/>
              <a:t>Oder </a:t>
            </a:r>
            <a:r>
              <a:rPr lang="de-DE" sz="1800" dirty="0" smtClean="0"/>
              <a:t>es</a:t>
            </a:r>
            <a:r>
              <a:rPr lang="hu-HU" sz="1800" dirty="0"/>
              <a:t> _______</a:t>
            </a:r>
            <a:r>
              <a:rPr lang="de-DE" sz="1800" dirty="0" smtClean="0"/>
              <a:t> </a:t>
            </a:r>
            <a:r>
              <a:rPr lang="de-DE" sz="1800" dirty="0"/>
              <a:t>Strohhalme in eine Krippe gelegt, für jeden Tag </a:t>
            </a:r>
            <a:r>
              <a:rPr lang="hu-HU" sz="1800" dirty="0"/>
              <a:t>_______ </a:t>
            </a:r>
            <a:r>
              <a:rPr lang="de-DE" sz="1800" dirty="0" smtClean="0"/>
              <a:t>Heilig </a:t>
            </a:r>
            <a:r>
              <a:rPr lang="de-DE" sz="1800" dirty="0"/>
              <a:t>Abend. </a:t>
            </a:r>
          </a:p>
          <a:p>
            <a:pPr marL="0" indent="0" algn="just">
              <a:buNone/>
            </a:pPr>
            <a:r>
              <a:rPr lang="hu-HU" altLang="hu-HU" sz="1800" dirty="0" smtClean="0"/>
              <a:t> </a:t>
            </a:r>
            <a:endParaRPr lang="hu-HU" altLang="hu-HU" sz="1800" dirty="0"/>
          </a:p>
        </p:txBody>
      </p:sp>
      <p:sp>
        <p:nvSpPr>
          <p:cNvPr id="2" name="Téglalap 1"/>
          <p:cNvSpPr/>
          <p:nvPr/>
        </p:nvSpPr>
        <p:spPr>
          <a:xfrm>
            <a:off x="251520" y="627534"/>
            <a:ext cx="84969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de-DE" sz="1600" dirty="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rPr>
              <a:t>bis      denen      entstand      Familien      Formen      sich      Variante      Wand      </a:t>
            </a:r>
            <a:r>
              <a:rPr lang="de-DE" sz="1600" dirty="0" smtClean="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rPr>
              <a:t>wurden</a:t>
            </a:r>
            <a:endParaRPr lang="hu-HU" sz="1600" dirty="0">
              <a:solidFill>
                <a:srgbClr val="FF0000"/>
              </a:solidFill>
              <a:latin typeface="Britannic Bold" panose="020B0903060703020204" pitchFamily="34" charset="0"/>
              <a:cs typeface="+mn-cs"/>
            </a:endParaRPr>
          </a:p>
        </p:txBody>
      </p:sp>
      <p:sp>
        <p:nvSpPr>
          <p:cNvPr id="3" name="Szövegdoboz 2"/>
          <p:cNvSpPr txBox="1"/>
          <p:nvPr/>
        </p:nvSpPr>
        <p:spPr>
          <a:xfrm rot="231957">
            <a:off x="5232755" y="167222"/>
            <a:ext cx="26725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just">
              <a:spcBef>
                <a:spcPct val="20000"/>
              </a:spcBef>
              <a:buNone/>
              <a:defRPr sz="1800">
                <a:latin typeface="Britannic Bold" panose="020B0903060703020204" pitchFamily="34" charset="0"/>
                <a:cs typeface="+mn-cs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Britannic Bold" panose="020B0903060703020204" pitchFamily="34" charset="0"/>
                <a:cs typeface="+mn-cs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Britannic Bold" panose="020B0903060703020204" pitchFamily="34" charset="0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Britannic Bold" panose="020B0903060703020204" pitchFamily="34" charset="0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Britannic Bold" panose="020B0903060703020204" pitchFamily="34" charset="0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r>
              <a:rPr lang="hu-HU" dirty="0" err="1">
                <a:solidFill>
                  <a:srgbClr val="00B050"/>
                </a:solidFill>
              </a:rPr>
              <a:t>Ergänze</a:t>
            </a:r>
            <a:r>
              <a:rPr lang="hu-HU" dirty="0">
                <a:solidFill>
                  <a:srgbClr val="00B050"/>
                </a:solidFill>
              </a:rPr>
              <a:t> den </a:t>
            </a:r>
            <a:r>
              <a:rPr lang="hu-HU" dirty="0" err="1" smtClean="0">
                <a:solidFill>
                  <a:srgbClr val="00B050"/>
                </a:solidFill>
              </a:rPr>
              <a:t>Lückentext</a:t>
            </a:r>
            <a:r>
              <a:rPr lang="hu-HU" dirty="0" smtClean="0">
                <a:solidFill>
                  <a:srgbClr val="00B050"/>
                </a:solidFill>
              </a:rPr>
              <a:t>.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783467" y="4876006"/>
            <a:ext cx="1685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>
              <a:spcBef>
                <a:spcPct val="20000"/>
              </a:spcBef>
              <a:defRPr sz="160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defRPr>
            </a:lvl1pPr>
          </a:lstStyle>
          <a:p>
            <a:r>
              <a:rPr lang="hu-HU" sz="1200" dirty="0"/>
              <a:t>http://de.uw.hu/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0538"/>
            <a:ext cx="8229600" cy="857250"/>
          </a:xfrm>
        </p:spPr>
        <p:txBody>
          <a:bodyPr/>
          <a:lstStyle/>
          <a:p>
            <a:r>
              <a:rPr lang="hu-HU" altLang="hu-HU" dirty="0" err="1" smtClean="0"/>
              <a:t>Adventszeit</a:t>
            </a:r>
            <a:endParaRPr lang="hu-HU" altLang="hu-H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60031" y="122172"/>
            <a:ext cx="4248473" cy="3169658"/>
          </a:xfrm>
        </p:spPr>
        <p:txBody>
          <a:bodyPr/>
          <a:lstStyle/>
          <a:p>
            <a:pPr marL="0" indent="0">
              <a:buNone/>
            </a:pPr>
            <a:r>
              <a:rPr lang="de-DE" sz="1100" dirty="0" smtClean="0"/>
              <a:t>1.</a:t>
            </a:r>
            <a:r>
              <a:rPr lang="hu-HU" sz="1100" dirty="0" smtClean="0"/>
              <a:t> </a:t>
            </a:r>
            <a:r>
              <a:rPr lang="de-DE" sz="1100" dirty="0" smtClean="0"/>
              <a:t>ein </a:t>
            </a:r>
            <a:r>
              <a:rPr lang="de-DE" sz="1100" dirty="0"/>
              <a:t>... hat vier Kerzen für die vier Adventssonntage</a:t>
            </a:r>
          </a:p>
          <a:p>
            <a:pPr marL="0" indent="0">
              <a:buNone/>
            </a:pPr>
            <a:r>
              <a:rPr lang="de-DE" sz="1100" dirty="0"/>
              <a:t>2. kleiner Ast einer Fichte</a:t>
            </a:r>
          </a:p>
          <a:p>
            <a:pPr marL="0" indent="0">
              <a:buNone/>
            </a:pPr>
            <a:r>
              <a:rPr lang="de-DE" sz="1100" dirty="0"/>
              <a:t>3. der 6. Dezember ist der Tag von ...</a:t>
            </a:r>
          </a:p>
          <a:p>
            <a:pPr marL="0" indent="0">
              <a:buNone/>
            </a:pPr>
            <a:r>
              <a:rPr lang="de-DE" sz="1100" dirty="0" smtClean="0"/>
              <a:t>4</a:t>
            </a:r>
            <a:r>
              <a:rPr lang="de-DE" sz="1100" dirty="0"/>
              <a:t>. </a:t>
            </a:r>
            <a:r>
              <a:rPr lang="de-DE" sz="1100" dirty="0" smtClean="0"/>
              <a:t>ein </a:t>
            </a:r>
            <a:r>
              <a:rPr lang="de-DE" sz="1100" dirty="0"/>
              <a:t>überirdisches Wesen in Gestalt eines Menschen mit Flügeln</a:t>
            </a:r>
          </a:p>
          <a:p>
            <a:pPr marL="0" indent="0">
              <a:buNone/>
            </a:pPr>
            <a:r>
              <a:rPr lang="de-DE" sz="1100" dirty="0"/>
              <a:t>5. mit Honig und vielen Gewürzen gebackener Kuchen</a:t>
            </a:r>
          </a:p>
          <a:p>
            <a:pPr marL="0" indent="0">
              <a:buNone/>
            </a:pPr>
            <a:r>
              <a:rPr lang="de-DE" sz="1100" dirty="0"/>
              <a:t>6. jemand, der Tiere hütet</a:t>
            </a:r>
          </a:p>
          <a:p>
            <a:pPr marL="0" indent="0">
              <a:buNone/>
            </a:pPr>
            <a:r>
              <a:rPr lang="de-DE" sz="1100" dirty="0"/>
              <a:t>7. Synonym für Weihnachtsbaum</a:t>
            </a:r>
          </a:p>
          <a:p>
            <a:pPr marL="0" indent="0">
              <a:buNone/>
            </a:pPr>
            <a:r>
              <a:rPr lang="de-DE" sz="1100" dirty="0"/>
              <a:t>8. Gebäude für den christlichen Gottesdienst</a:t>
            </a:r>
          </a:p>
          <a:p>
            <a:pPr marL="0" indent="0">
              <a:buNone/>
            </a:pPr>
            <a:r>
              <a:rPr lang="de-DE" sz="1100" dirty="0" smtClean="0"/>
              <a:t>9</a:t>
            </a:r>
            <a:r>
              <a:rPr lang="de-DE" sz="1100" dirty="0"/>
              <a:t>. </a:t>
            </a:r>
            <a:r>
              <a:rPr lang="de-DE" sz="1100" dirty="0" smtClean="0"/>
              <a:t>der </a:t>
            </a:r>
            <a:r>
              <a:rPr lang="de-DE" sz="1100" dirty="0"/>
              <a:t>24. Dezember</a:t>
            </a:r>
          </a:p>
          <a:p>
            <a:pPr marL="0" indent="0">
              <a:buNone/>
            </a:pPr>
            <a:r>
              <a:rPr lang="de-DE" sz="1100" dirty="0"/>
              <a:t>10. Jesus Christus als neugeborenes Kind</a:t>
            </a:r>
          </a:p>
          <a:p>
            <a:pPr marL="0" indent="0">
              <a:buNone/>
            </a:pPr>
            <a:r>
              <a:rPr lang="de-DE" sz="1100" dirty="0" smtClean="0"/>
              <a:t>11</a:t>
            </a:r>
            <a:r>
              <a:rPr lang="de-DE" sz="1100" dirty="0"/>
              <a:t>. </a:t>
            </a:r>
            <a:r>
              <a:rPr lang="de-DE" sz="1100" dirty="0" smtClean="0"/>
              <a:t>heiß </a:t>
            </a:r>
            <a:r>
              <a:rPr lang="de-DE" sz="1100" dirty="0"/>
              <a:t>genossenes Getränk aus Rum, Zucker, Zitrone und Tee oder Wasser</a:t>
            </a:r>
          </a:p>
          <a:p>
            <a:pPr marL="0" indent="0">
              <a:buNone/>
            </a:pPr>
            <a:r>
              <a:rPr lang="de-DE" sz="1100" dirty="0"/>
              <a:t>12. </a:t>
            </a:r>
            <a:r>
              <a:rPr lang="hu-HU" sz="1100" dirty="0" smtClean="0"/>
              <a:t>(</a:t>
            </a:r>
            <a:r>
              <a:rPr lang="hu-HU" sz="1100" dirty="0" err="1" smtClean="0"/>
              <a:t>waagerecht</a:t>
            </a:r>
            <a:r>
              <a:rPr lang="hu-HU" sz="1100" dirty="0" smtClean="0"/>
              <a:t>) </a:t>
            </a:r>
            <a:r>
              <a:rPr lang="de-DE" sz="1100" dirty="0" smtClean="0"/>
              <a:t>Niederschlag </a:t>
            </a:r>
            <a:r>
              <a:rPr lang="de-DE" sz="1100" dirty="0"/>
              <a:t>in Form weißer Flocken</a:t>
            </a:r>
          </a:p>
          <a:p>
            <a:pPr marL="0" indent="0">
              <a:buNone/>
            </a:pPr>
            <a:r>
              <a:rPr lang="de-DE" sz="1100" dirty="0"/>
              <a:t>12. </a:t>
            </a:r>
            <a:r>
              <a:rPr lang="hu-HU" sz="1100" dirty="0" smtClean="0"/>
              <a:t>(</a:t>
            </a:r>
            <a:r>
              <a:rPr lang="hu-HU" sz="1100" dirty="0" err="1" smtClean="0"/>
              <a:t>senkrecht</a:t>
            </a:r>
            <a:r>
              <a:rPr lang="hu-HU" sz="1100" dirty="0" smtClean="0"/>
              <a:t>) </a:t>
            </a:r>
            <a:r>
              <a:rPr lang="de-DE" sz="1100" dirty="0" smtClean="0"/>
              <a:t>länglich </a:t>
            </a:r>
            <a:r>
              <a:rPr lang="de-DE" sz="1100" dirty="0"/>
              <a:t>geformter Kuchen mit Rosinen, Mandeln, Zitronat und Gewürzen, der in der Weihnachtszeit gebacken wird</a:t>
            </a:r>
          </a:p>
          <a:p>
            <a:pPr marL="0" indent="0">
              <a:buNone/>
            </a:pPr>
            <a:r>
              <a:rPr lang="de-DE" sz="1100" dirty="0"/>
              <a:t>13. etwas zum Brennen bringen</a:t>
            </a:r>
            <a:endParaRPr lang="hu-HU" altLang="hu-HU" sz="1100" dirty="0"/>
          </a:p>
          <a:p>
            <a:pPr marL="0" indent="0">
              <a:buNone/>
            </a:pPr>
            <a:r>
              <a:rPr lang="de-DE" sz="1100" dirty="0" smtClean="0"/>
              <a:t>14</a:t>
            </a:r>
            <a:r>
              <a:rPr lang="de-DE" sz="1100" dirty="0"/>
              <a:t>. </a:t>
            </a:r>
            <a:r>
              <a:rPr lang="de-DE" sz="1100" dirty="0" smtClean="0"/>
              <a:t>etwas</a:t>
            </a:r>
            <a:r>
              <a:rPr lang="de-DE" sz="1100" dirty="0"/>
              <a:t>, was man jemandem schenkt</a:t>
            </a:r>
          </a:p>
          <a:p>
            <a:pPr marL="0" indent="0">
              <a:buNone/>
            </a:pPr>
            <a:r>
              <a:rPr lang="de-DE" sz="1100" dirty="0"/>
              <a:t>15. </a:t>
            </a:r>
            <a:r>
              <a:rPr lang="de-DE" sz="1100" dirty="0" smtClean="0"/>
              <a:t>diesen </a:t>
            </a:r>
            <a:r>
              <a:rPr lang="de-DE" sz="1100" dirty="0"/>
              <a:t>Gegenstand zündet man auf einem Adventskranz</a:t>
            </a:r>
          </a:p>
          <a:p>
            <a:pPr marL="0" indent="0">
              <a:buNone/>
            </a:pPr>
            <a:r>
              <a:rPr lang="de-DE" sz="1100" dirty="0" smtClean="0"/>
              <a:t>16.</a:t>
            </a:r>
            <a:r>
              <a:rPr lang="hu-HU" sz="1100" dirty="0" smtClean="0"/>
              <a:t> </a:t>
            </a:r>
            <a:r>
              <a:rPr lang="de-DE" sz="1100" dirty="0" smtClean="0"/>
              <a:t>heiß </a:t>
            </a:r>
            <a:r>
              <a:rPr lang="de-DE" sz="1100" dirty="0"/>
              <a:t>getrunkenes, gewürztes und gesüßtes Getränk</a:t>
            </a:r>
          </a:p>
          <a:p>
            <a:pPr marL="0" indent="0">
              <a:buNone/>
            </a:pPr>
            <a:r>
              <a:rPr lang="de-DE" sz="1100" dirty="0"/>
              <a:t>17. </a:t>
            </a:r>
            <a:r>
              <a:rPr lang="de-DE" sz="1100" dirty="0" smtClean="0"/>
              <a:t>Geburtsort </a:t>
            </a:r>
            <a:r>
              <a:rPr lang="de-DE" sz="1100" dirty="0"/>
              <a:t>Jesu</a:t>
            </a:r>
          </a:p>
          <a:p>
            <a:pPr marL="0" indent="0">
              <a:buNone/>
            </a:pPr>
            <a:r>
              <a:rPr lang="de-DE" sz="1100" dirty="0"/>
              <a:t>18. </a:t>
            </a:r>
            <a:r>
              <a:rPr lang="de-DE" sz="1100" dirty="0" smtClean="0"/>
              <a:t>der </a:t>
            </a:r>
            <a:r>
              <a:rPr lang="de-DE" sz="1100" dirty="0"/>
              <a:t>zwölfte </a:t>
            </a:r>
            <a:r>
              <a:rPr lang="de-DE" sz="1100" dirty="0" smtClean="0"/>
              <a:t>Monat</a:t>
            </a:r>
            <a:endParaRPr lang="de-DE" sz="1100" dirty="0"/>
          </a:p>
        </p:txBody>
      </p:sp>
      <p:sp>
        <p:nvSpPr>
          <p:cNvPr id="3" name="Szövegdoboz 2"/>
          <p:cNvSpPr txBox="1"/>
          <p:nvPr/>
        </p:nvSpPr>
        <p:spPr>
          <a:xfrm rot="21427038">
            <a:off x="1338791" y="424177"/>
            <a:ext cx="33766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just">
              <a:spcBef>
                <a:spcPct val="20000"/>
              </a:spcBef>
              <a:buNone/>
              <a:defRPr sz="1800">
                <a:latin typeface="Britannic Bold" panose="020B0903060703020204" pitchFamily="34" charset="0"/>
                <a:cs typeface="+mn-cs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Britannic Bold" panose="020B0903060703020204" pitchFamily="34" charset="0"/>
                <a:cs typeface="+mn-cs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Britannic Bold" panose="020B0903060703020204" pitchFamily="34" charset="0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Britannic Bold" panose="020B0903060703020204" pitchFamily="34" charset="0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Britannic Bold" panose="020B0903060703020204" pitchFamily="34" charset="0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r>
              <a:rPr lang="hu-HU" dirty="0" err="1" smtClean="0">
                <a:solidFill>
                  <a:srgbClr val="00B050"/>
                </a:solidFill>
              </a:rPr>
              <a:t>Löse</a:t>
            </a:r>
            <a:r>
              <a:rPr lang="hu-HU" dirty="0" smtClean="0">
                <a:solidFill>
                  <a:srgbClr val="00B050"/>
                </a:solidFill>
              </a:rPr>
              <a:t> </a:t>
            </a:r>
            <a:r>
              <a:rPr lang="hu-HU" dirty="0" err="1" smtClean="0">
                <a:solidFill>
                  <a:srgbClr val="00B050"/>
                </a:solidFill>
              </a:rPr>
              <a:t>das</a:t>
            </a:r>
            <a:r>
              <a:rPr lang="hu-HU" dirty="0" smtClean="0">
                <a:solidFill>
                  <a:srgbClr val="00B050"/>
                </a:solidFill>
              </a:rPr>
              <a:t> </a:t>
            </a:r>
            <a:r>
              <a:rPr lang="hu-HU" dirty="0" err="1" smtClean="0">
                <a:solidFill>
                  <a:srgbClr val="00B050"/>
                </a:solidFill>
              </a:rPr>
              <a:t>Kreuzworträtsel</a:t>
            </a:r>
            <a:r>
              <a:rPr lang="hu-HU" dirty="0" smtClean="0">
                <a:solidFill>
                  <a:srgbClr val="00B050"/>
                </a:solidFill>
              </a:rPr>
              <a:t>.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783467" y="4876006"/>
            <a:ext cx="1685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>
              <a:spcBef>
                <a:spcPct val="20000"/>
              </a:spcBef>
              <a:defRPr sz="160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defRPr>
            </a:lvl1pPr>
          </a:lstStyle>
          <a:p>
            <a:r>
              <a:rPr lang="hu-HU" sz="1200" dirty="0"/>
              <a:t>http://de.uw.hu/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1650">
            <a:off x="941094" y="1030934"/>
            <a:ext cx="3752608" cy="369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42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0538"/>
            <a:ext cx="8229600" cy="857250"/>
          </a:xfrm>
        </p:spPr>
        <p:txBody>
          <a:bodyPr/>
          <a:lstStyle/>
          <a:p>
            <a:r>
              <a:rPr lang="hu-HU" altLang="hu-HU" dirty="0" err="1" smtClean="0"/>
              <a:t>Adventskranz</a:t>
            </a:r>
            <a:endParaRPr lang="hu-HU" altLang="hu-H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7440" y="1059582"/>
            <a:ext cx="6275040" cy="3394472"/>
          </a:xfrm>
        </p:spPr>
        <p:txBody>
          <a:bodyPr/>
          <a:lstStyle/>
          <a:p>
            <a:pPr marL="0" indent="0" algn="just">
              <a:buNone/>
            </a:pPr>
            <a:r>
              <a:rPr lang="de-DE" sz="1800" dirty="0" smtClean="0"/>
              <a:t>Der _______ Adventskranz hatte 19 kleine rote und vier dicke _______ Kerzen. Jeden Tag wurde eine neue Kerze angezündet - eine _______ für die Werktage, eine große für die Advents-Sonntage. Die Kinder _______ dadurch immer, wie viele Tage es noch bis Weihnachten sind. _______ netten Nebeneffekt hatte der Kranz auch: Die Kinder _______ auf einfache Weise das Zählen. Erst um 1860 wurde der Kranz auch mit _______ geschmückt und setzte sich in den evangelischen _______ und Privathaushalten bis _______ des 20. Jahrhunderts allgemein durch. </a:t>
            </a:r>
            <a:endParaRPr lang="hu-HU" altLang="hu-HU" sz="1800" dirty="0"/>
          </a:p>
        </p:txBody>
      </p:sp>
      <p:sp>
        <p:nvSpPr>
          <p:cNvPr id="2" name="Téglalap 1"/>
          <p:cNvSpPr/>
          <p:nvPr/>
        </p:nvSpPr>
        <p:spPr>
          <a:xfrm>
            <a:off x="36512" y="627534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de-DE" sz="1600" dirty="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rPr>
              <a:t>Anfang      Einen      erste      Kirchen      kleine      lernten      Tannengrün      weiße      wussten</a:t>
            </a:r>
            <a:endParaRPr lang="hu-HU" sz="1600" dirty="0">
              <a:solidFill>
                <a:srgbClr val="FF0000"/>
              </a:solidFill>
              <a:latin typeface="Britannic Bold" panose="020B0903060703020204" pitchFamily="34" charset="0"/>
              <a:cs typeface="+mn-cs"/>
            </a:endParaRPr>
          </a:p>
        </p:txBody>
      </p:sp>
      <p:sp>
        <p:nvSpPr>
          <p:cNvPr id="3" name="Szövegdoboz 2"/>
          <p:cNvSpPr txBox="1"/>
          <p:nvPr/>
        </p:nvSpPr>
        <p:spPr>
          <a:xfrm rot="231957">
            <a:off x="5232755" y="167222"/>
            <a:ext cx="26725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just">
              <a:spcBef>
                <a:spcPct val="20000"/>
              </a:spcBef>
              <a:buNone/>
              <a:defRPr sz="1800">
                <a:latin typeface="Britannic Bold" panose="020B0903060703020204" pitchFamily="34" charset="0"/>
                <a:cs typeface="+mn-cs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Britannic Bold" panose="020B0903060703020204" pitchFamily="34" charset="0"/>
                <a:cs typeface="+mn-cs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Britannic Bold" panose="020B0903060703020204" pitchFamily="34" charset="0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Britannic Bold" panose="020B0903060703020204" pitchFamily="34" charset="0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Britannic Bold" panose="020B0903060703020204" pitchFamily="34" charset="0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r>
              <a:rPr lang="hu-HU" dirty="0" err="1">
                <a:solidFill>
                  <a:srgbClr val="00B050"/>
                </a:solidFill>
              </a:rPr>
              <a:t>Ergänze</a:t>
            </a:r>
            <a:r>
              <a:rPr lang="hu-HU" dirty="0">
                <a:solidFill>
                  <a:srgbClr val="00B050"/>
                </a:solidFill>
              </a:rPr>
              <a:t> den </a:t>
            </a:r>
            <a:r>
              <a:rPr lang="hu-HU" dirty="0" err="1" smtClean="0">
                <a:solidFill>
                  <a:srgbClr val="00B050"/>
                </a:solidFill>
              </a:rPr>
              <a:t>Lückentext</a:t>
            </a:r>
            <a:r>
              <a:rPr lang="hu-HU" dirty="0" smtClean="0">
                <a:solidFill>
                  <a:srgbClr val="00B050"/>
                </a:solidFill>
              </a:rPr>
              <a:t>.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783467" y="4876006"/>
            <a:ext cx="1685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>
              <a:spcBef>
                <a:spcPct val="20000"/>
              </a:spcBef>
              <a:defRPr sz="160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defRPr>
            </a:lvl1pPr>
          </a:lstStyle>
          <a:p>
            <a:r>
              <a:rPr lang="hu-HU" sz="1200" dirty="0"/>
              <a:t>http://de.uw.hu/</a:t>
            </a:r>
          </a:p>
        </p:txBody>
      </p:sp>
    </p:spTree>
    <p:extLst>
      <p:ext uri="{BB962C8B-B14F-4D97-AF65-F5344CB8AC3E}">
        <p14:creationId xmlns:p14="http://schemas.microsoft.com/office/powerpoint/2010/main" val="339252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0538"/>
            <a:ext cx="8229600" cy="857250"/>
          </a:xfrm>
        </p:spPr>
        <p:txBody>
          <a:bodyPr/>
          <a:lstStyle/>
          <a:p>
            <a:r>
              <a:rPr lang="de-DE" altLang="hu-HU" dirty="0" smtClean="0"/>
              <a:t>Advents</a:t>
            </a:r>
            <a:r>
              <a:rPr lang="hu-HU" altLang="hu-HU" dirty="0" err="1" smtClean="0"/>
              <a:t>zeit</a:t>
            </a:r>
            <a:endParaRPr lang="de-DE" altLang="hu-HU" dirty="0"/>
          </a:p>
        </p:txBody>
      </p:sp>
      <p:sp>
        <p:nvSpPr>
          <p:cNvPr id="3" name="Szövegdoboz 2"/>
          <p:cNvSpPr txBox="1"/>
          <p:nvPr/>
        </p:nvSpPr>
        <p:spPr>
          <a:xfrm rot="231957">
            <a:off x="4006847" y="122739"/>
            <a:ext cx="13530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just">
              <a:spcBef>
                <a:spcPct val="20000"/>
              </a:spcBef>
              <a:buNone/>
              <a:defRPr sz="1800">
                <a:latin typeface="Britannic Bold" panose="020B0903060703020204" pitchFamily="34" charset="0"/>
                <a:cs typeface="+mn-cs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Britannic Bold" panose="020B0903060703020204" pitchFamily="34" charset="0"/>
                <a:cs typeface="+mn-cs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Britannic Bold" panose="020B0903060703020204" pitchFamily="34" charset="0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Britannic Bold" panose="020B0903060703020204" pitchFamily="34" charset="0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Britannic Bold" panose="020B0903060703020204" pitchFamily="34" charset="0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r>
              <a:rPr lang="de-DE" dirty="0" smtClean="0">
                <a:solidFill>
                  <a:srgbClr val="00B050"/>
                </a:solidFill>
              </a:rPr>
              <a:t>Ordne zu.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783467" y="4876006"/>
            <a:ext cx="1685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>
              <a:spcBef>
                <a:spcPct val="20000"/>
              </a:spcBef>
              <a:defRPr sz="160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defRPr>
            </a:lvl1pPr>
          </a:lstStyle>
          <a:p>
            <a:r>
              <a:rPr lang="de-DE" sz="1200" dirty="0" smtClean="0"/>
              <a:t>http://de.uw.hu/</a:t>
            </a:r>
            <a:endParaRPr lang="de-DE" sz="1200" dirty="0"/>
          </a:p>
        </p:txBody>
      </p:sp>
      <p:sp>
        <p:nvSpPr>
          <p:cNvPr id="5" name="Téglalap 4"/>
          <p:cNvSpPr/>
          <p:nvPr/>
        </p:nvSpPr>
        <p:spPr>
          <a:xfrm>
            <a:off x="2411760" y="1659648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eine Kerze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6012160" y="377531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anzünden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1979712" y="627534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Glühwein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6228184" y="4299942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trinken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2483768" y="2175705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Stollen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5364088" y="167679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essen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2627784" y="2691762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Geschenke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5" name="Téglalap 14"/>
          <p:cNvSpPr/>
          <p:nvPr/>
        </p:nvSpPr>
        <p:spPr>
          <a:xfrm>
            <a:off x="6111797" y="220142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kaufen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2843808" y="3207819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>
                <a:solidFill>
                  <a:schemeClr val="tx1"/>
                </a:solidFill>
                <a:latin typeface="Britannic Bold" panose="020B0903060703020204" pitchFamily="34" charset="0"/>
              </a:rPr>
              <a:t>a</a:t>
            </a:r>
            <a:r>
              <a:rPr lang="de-DE" sz="1500" dirty="0" err="1" smtClean="0">
                <a:solidFill>
                  <a:schemeClr val="tx1"/>
                </a:solidFill>
                <a:latin typeface="Britannic Bold" panose="020B0903060703020204" pitchFamily="34" charset="0"/>
              </a:rPr>
              <a:t>uf</a:t>
            </a:r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 den Christkindlmarkt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7" name="Téglalap 16"/>
          <p:cNvSpPr/>
          <p:nvPr/>
        </p:nvSpPr>
        <p:spPr>
          <a:xfrm>
            <a:off x="5576964" y="62753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gehen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8" name="Téglalap 17"/>
          <p:cNvSpPr/>
          <p:nvPr/>
        </p:nvSpPr>
        <p:spPr>
          <a:xfrm>
            <a:off x="2987824" y="3723878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den Christbaum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6156176" y="115216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aufstellen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0" name="Téglalap 19"/>
          <p:cNvSpPr/>
          <p:nvPr/>
        </p:nvSpPr>
        <p:spPr>
          <a:xfrm>
            <a:off x="2267744" y="1143591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an der Mitternachtsmesse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6156176" y="325068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teilnehmen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2" name="Téglalap 21"/>
          <p:cNvSpPr/>
          <p:nvPr/>
        </p:nvSpPr>
        <p:spPr>
          <a:xfrm>
            <a:off x="3131840" y="4299942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Weihnachtslieder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3" name="Téglalap 22"/>
          <p:cNvSpPr/>
          <p:nvPr/>
        </p:nvSpPr>
        <p:spPr>
          <a:xfrm>
            <a:off x="5613693" y="272605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singen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7" name="Ellipszis 6"/>
          <p:cNvSpPr/>
          <p:nvPr/>
        </p:nvSpPr>
        <p:spPr>
          <a:xfrm>
            <a:off x="1835696" y="555526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A</a:t>
            </a:r>
          </a:p>
        </p:txBody>
      </p:sp>
      <p:sp>
        <p:nvSpPr>
          <p:cNvPr id="26" name="Ellipszis 25"/>
          <p:cNvSpPr/>
          <p:nvPr/>
        </p:nvSpPr>
        <p:spPr>
          <a:xfrm>
            <a:off x="1939072" y="111958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B</a:t>
            </a:r>
          </a:p>
        </p:txBody>
      </p:sp>
      <p:sp>
        <p:nvSpPr>
          <p:cNvPr id="27" name="Ellipszis 26"/>
          <p:cNvSpPr/>
          <p:nvPr/>
        </p:nvSpPr>
        <p:spPr>
          <a:xfrm>
            <a:off x="2142848" y="1623645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Britannic Bold" panose="020B0903060703020204" pitchFamily="34" charset="0"/>
              </a:rPr>
              <a:t>C</a:t>
            </a:r>
            <a:endParaRPr lang="hu-HU" dirty="0" smtClean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8" name="Ellipszis 27"/>
          <p:cNvSpPr/>
          <p:nvPr/>
        </p:nvSpPr>
        <p:spPr>
          <a:xfrm>
            <a:off x="2267744" y="2133700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D</a:t>
            </a:r>
          </a:p>
        </p:txBody>
      </p:sp>
      <p:sp>
        <p:nvSpPr>
          <p:cNvPr id="29" name="Ellipszis 28"/>
          <p:cNvSpPr/>
          <p:nvPr/>
        </p:nvSpPr>
        <p:spPr>
          <a:xfrm>
            <a:off x="2384232" y="2642045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Britannic Bold" panose="020B0903060703020204" pitchFamily="34" charset="0"/>
              </a:rPr>
              <a:t>E</a:t>
            </a:r>
            <a:endParaRPr lang="hu-HU" dirty="0" smtClean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0" name="Ellipszis 29"/>
          <p:cNvSpPr/>
          <p:nvPr/>
        </p:nvSpPr>
        <p:spPr>
          <a:xfrm>
            <a:off x="2555776" y="3165814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F</a:t>
            </a:r>
          </a:p>
        </p:txBody>
      </p:sp>
      <p:sp>
        <p:nvSpPr>
          <p:cNvPr id="31" name="Ellipszis 30"/>
          <p:cNvSpPr/>
          <p:nvPr/>
        </p:nvSpPr>
        <p:spPr>
          <a:xfrm>
            <a:off x="2788464" y="3681873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Britannic Bold" panose="020B0903060703020204" pitchFamily="34" charset="0"/>
              </a:rPr>
              <a:t>G</a:t>
            </a:r>
            <a:endParaRPr lang="hu-HU" dirty="0" smtClean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2" name="Ellipszis 31"/>
          <p:cNvSpPr/>
          <p:nvPr/>
        </p:nvSpPr>
        <p:spPr>
          <a:xfrm>
            <a:off x="2929620" y="4257937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H</a:t>
            </a:r>
          </a:p>
        </p:txBody>
      </p:sp>
      <p:sp>
        <p:nvSpPr>
          <p:cNvPr id="33" name="Ellipszis 32"/>
          <p:cNvSpPr/>
          <p:nvPr/>
        </p:nvSpPr>
        <p:spPr>
          <a:xfrm>
            <a:off x="5360940" y="58552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1</a:t>
            </a:r>
          </a:p>
        </p:txBody>
      </p:sp>
      <p:sp>
        <p:nvSpPr>
          <p:cNvPr id="34" name="Ellipszis 33"/>
          <p:cNvSpPr/>
          <p:nvPr/>
        </p:nvSpPr>
        <p:spPr>
          <a:xfrm>
            <a:off x="5895773" y="1095928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>
                <a:solidFill>
                  <a:schemeClr val="tx1"/>
                </a:solidFill>
                <a:latin typeface="Britannic Bold" panose="020B0903060703020204" pitchFamily="34" charset="0"/>
              </a:rPr>
              <a:t>2</a:t>
            </a:r>
            <a:endParaRPr lang="hu-HU" dirty="0" smtClean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5" name="Ellipszis 34"/>
          <p:cNvSpPr/>
          <p:nvPr/>
        </p:nvSpPr>
        <p:spPr>
          <a:xfrm>
            <a:off x="5134860" y="163478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3</a:t>
            </a:r>
          </a:p>
        </p:txBody>
      </p:sp>
      <p:sp>
        <p:nvSpPr>
          <p:cNvPr id="36" name="Ellipszis 35"/>
          <p:cNvSpPr/>
          <p:nvPr/>
        </p:nvSpPr>
        <p:spPr>
          <a:xfrm>
            <a:off x="5865789" y="215941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4</a:t>
            </a:r>
          </a:p>
        </p:txBody>
      </p:sp>
      <p:sp>
        <p:nvSpPr>
          <p:cNvPr id="37" name="Ellipszis 36"/>
          <p:cNvSpPr/>
          <p:nvPr/>
        </p:nvSpPr>
        <p:spPr>
          <a:xfrm>
            <a:off x="5397669" y="268404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5</a:t>
            </a:r>
          </a:p>
        </p:txBody>
      </p:sp>
      <p:sp>
        <p:nvSpPr>
          <p:cNvPr id="38" name="Ellipszis 37"/>
          <p:cNvSpPr/>
          <p:nvPr/>
        </p:nvSpPr>
        <p:spPr>
          <a:xfrm>
            <a:off x="5948361" y="3180513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6</a:t>
            </a:r>
          </a:p>
        </p:txBody>
      </p:sp>
      <p:sp>
        <p:nvSpPr>
          <p:cNvPr id="39" name="Ellipszis 38"/>
          <p:cNvSpPr/>
          <p:nvPr/>
        </p:nvSpPr>
        <p:spPr>
          <a:xfrm>
            <a:off x="5732337" y="373330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7</a:t>
            </a:r>
          </a:p>
        </p:txBody>
      </p:sp>
      <p:sp>
        <p:nvSpPr>
          <p:cNvPr id="40" name="Ellipszis 39"/>
          <p:cNvSpPr/>
          <p:nvPr/>
        </p:nvSpPr>
        <p:spPr>
          <a:xfrm>
            <a:off x="6002321" y="4257936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0704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0538"/>
            <a:ext cx="8229600" cy="857250"/>
          </a:xfrm>
        </p:spPr>
        <p:txBody>
          <a:bodyPr/>
          <a:lstStyle/>
          <a:p>
            <a:r>
              <a:rPr lang="hu-HU" altLang="hu-HU" dirty="0" err="1" smtClean="0"/>
              <a:t>Adventszeit</a:t>
            </a:r>
            <a:endParaRPr lang="hu-HU" altLang="hu-H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7440" y="1059582"/>
            <a:ext cx="6275040" cy="3394472"/>
          </a:xfrm>
        </p:spPr>
        <p:txBody>
          <a:bodyPr/>
          <a:lstStyle/>
          <a:p>
            <a:pPr marL="0" indent="0" algn="just">
              <a:buNone/>
            </a:pPr>
            <a:r>
              <a:rPr lang="de-DE" sz="1800" dirty="0" smtClean="0"/>
              <a:t>Das ________ </a:t>
            </a:r>
            <a:r>
              <a:rPr lang="de-DE" sz="1800" dirty="0"/>
              <a:t>Advent geht auf das lateinische "</a:t>
            </a:r>
            <a:r>
              <a:rPr lang="de-DE" sz="1800" dirty="0" err="1"/>
              <a:t>adventus</a:t>
            </a:r>
            <a:r>
              <a:rPr lang="de-DE" sz="1800" dirty="0"/>
              <a:t>" zurück, das übersetzt "Ankunft" heißt und auf die </a:t>
            </a:r>
            <a:r>
              <a:rPr lang="de-DE" sz="1800" dirty="0" smtClean="0"/>
              <a:t>________ </a:t>
            </a:r>
            <a:r>
              <a:rPr lang="de-DE" sz="1800" dirty="0"/>
              <a:t>Christi hinweist. Die Christen </a:t>
            </a:r>
            <a:r>
              <a:rPr lang="de-DE" sz="1800" dirty="0" smtClean="0"/>
              <a:t>________ </a:t>
            </a:r>
            <a:r>
              <a:rPr lang="de-DE" sz="1800" dirty="0"/>
              <a:t>sich in dieser Zeit auf das Geburtsfest Jesu (25. Dezember) vor und </a:t>
            </a:r>
            <a:r>
              <a:rPr lang="de-DE" sz="1800" dirty="0" smtClean="0"/>
              <a:t>________ </a:t>
            </a:r>
            <a:r>
              <a:rPr lang="de-DE" sz="1800" dirty="0"/>
              <a:t>an die Wiederkunft Christi am Ende der Welt. Die </a:t>
            </a:r>
            <a:r>
              <a:rPr lang="de-DE" sz="1800" dirty="0" smtClean="0"/>
              <a:t>________ </a:t>
            </a:r>
            <a:r>
              <a:rPr lang="de-DE" sz="1800" dirty="0"/>
              <a:t>bezeichnet den Advent daher als eine Zeit "freudiger Erwartung". Älteste Spuren für die vorweihnachtliche Vorbereitungszeit </a:t>
            </a:r>
            <a:r>
              <a:rPr lang="de-DE" sz="1800" dirty="0" smtClean="0"/>
              <a:t>________ </a:t>
            </a:r>
            <a:r>
              <a:rPr lang="de-DE" sz="1800" dirty="0"/>
              <a:t>sich in der jungen Kirche in Gallien und </a:t>
            </a:r>
            <a:r>
              <a:rPr lang="de-DE" sz="1800" dirty="0" smtClean="0"/>
              <a:t>________. </a:t>
            </a:r>
            <a:r>
              <a:rPr lang="de-DE" sz="1800" dirty="0"/>
              <a:t>Damals begann der Advent bereits am </a:t>
            </a:r>
            <a:r>
              <a:rPr lang="de-DE" sz="1800" dirty="0" smtClean="0"/>
              <a:t>________ </a:t>
            </a:r>
            <a:r>
              <a:rPr lang="de-DE" sz="1800" dirty="0"/>
              <a:t>nach dem Martinsfest (11. November</a:t>
            </a:r>
            <a:r>
              <a:rPr lang="de-DE" sz="1800" dirty="0" smtClean="0"/>
              <a:t>).</a:t>
            </a:r>
            <a:endParaRPr lang="hu-HU" altLang="hu-HU" sz="1800" dirty="0"/>
          </a:p>
        </p:txBody>
      </p:sp>
      <p:sp>
        <p:nvSpPr>
          <p:cNvPr id="2" name="Téglalap 1"/>
          <p:cNvSpPr/>
          <p:nvPr/>
        </p:nvSpPr>
        <p:spPr>
          <a:xfrm>
            <a:off x="36512" y="627534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</a:pPr>
            <a:r>
              <a:rPr lang="de-DE" sz="1600" dirty="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rPr>
              <a:t>bereiten   denken   finden   Geburt   Kirche   Spanien   Tag   Wort</a:t>
            </a:r>
            <a:endParaRPr lang="hu-HU" sz="1600" dirty="0">
              <a:solidFill>
                <a:srgbClr val="FF0000"/>
              </a:solidFill>
              <a:latin typeface="Britannic Bold" panose="020B0903060703020204" pitchFamily="34" charset="0"/>
              <a:cs typeface="+mn-cs"/>
            </a:endParaRPr>
          </a:p>
        </p:txBody>
      </p:sp>
      <p:sp>
        <p:nvSpPr>
          <p:cNvPr id="3" name="Szövegdoboz 2"/>
          <p:cNvSpPr txBox="1"/>
          <p:nvPr/>
        </p:nvSpPr>
        <p:spPr>
          <a:xfrm rot="231957">
            <a:off x="5232755" y="167222"/>
            <a:ext cx="26725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just">
              <a:spcBef>
                <a:spcPct val="20000"/>
              </a:spcBef>
              <a:buNone/>
              <a:defRPr sz="1800">
                <a:latin typeface="Britannic Bold" panose="020B0903060703020204" pitchFamily="34" charset="0"/>
                <a:cs typeface="+mn-cs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Britannic Bold" panose="020B0903060703020204" pitchFamily="34" charset="0"/>
                <a:cs typeface="+mn-cs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Britannic Bold" panose="020B0903060703020204" pitchFamily="34" charset="0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Britannic Bold" panose="020B0903060703020204" pitchFamily="34" charset="0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Britannic Bold" panose="020B0903060703020204" pitchFamily="34" charset="0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r>
              <a:rPr lang="hu-HU" dirty="0" err="1">
                <a:solidFill>
                  <a:srgbClr val="00B050"/>
                </a:solidFill>
              </a:rPr>
              <a:t>Ergänze</a:t>
            </a:r>
            <a:r>
              <a:rPr lang="hu-HU" dirty="0">
                <a:solidFill>
                  <a:srgbClr val="00B050"/>
                </a:solidFill>
              </a:rPr>
              <a:t> den </a:t>
            </a:r>
            <a:r>
              <a:rPr lang="hu-HU" dirty="0" err="1" smtClean="0">
                <a:solidFill>
                  <a:srgbClr val="00B050"/>
                </a:solidFill>
              </a:rPr>
              <a:t>Lückentext</a:t>
            </a:r>
            <a:r>
              <a:rPr lang="hu-HU" dirty="0" smtClean="0">
                <a:solidFill>
                  <a:srgbClr val="00B050"/>
                </a:solidFill>
              </a:rPr>
              <a:t>.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783467" y="4876006"/>
            <a:ext cx="1685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>
              <a:spcBef>
                <a:spcPct val="20000"/>
              </a:spcBef>
              <a:defRPr sz="160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defRPr>
            </a:lvl1pPr>
          </a:lstStyle>
          <a:p>
            <a:r>
              <a:rPr lang="hu-HU" sz="1200" dirty="0"/>
              <a:t>http://de.uw.hu/</a:t>
            </a:r>
          </a:p>
        </p:txBody>
      </p:sp>
    </p:spTree>
    <p:extLst>
      <p:ext uri="{BB962C8B-B14F-4D97-AF65-F5344CB8AC3E}">
        <p14:creationId xmlns:p14="http://schemas.microsoft.com/office/powerpoint/2010/main" val="372839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0538"/>
            <a:ext cx="8229600" cy="857250"/>
          </a:xfrm>
        </p:spPr>
        <p:txBody>
          <a:bodyPr/>
          <a:lstStyle/>
          <a:p>
            <a:r>
              <a:rPr lang="de-DE" altLang="hu-HU" dirty="0" smtClean="0"/>
              <a:t>Adventszeit</a:t>
            </a:r>
            <a:endParaRPr lang="de-DE" altLang="hu-HU" dirty="0"/>
          </a:p>
        </p:txBody>
      </p:sp>
      <p:sp>
        <p:nvSpPr>
          <p:cNvPr id="3" name="Szövegdoboz 2"/>
          <p:cNvSpPr txBox="1"/>
          <p:nvPr/>
        </p:nvSpPr>
        <p:spPr>
          <a:xfrm rot="231957">
            <a:off x="4006847" y="122739"/>
            <a:ext cx="13530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just">
              <a:spcBef>
                <a:spcPct val="20000"/>
              </a:spcBef>
              <a:buNone/>
              <a:defRPr sz="1800">
                <a:latin typeface="Britannic Bold" panose="020B0903060703020204" pitchFamily="34" charset="0"/>
                <a:cs typeface="+mn-cs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Britannic Bold" panose="020B0903060703020204" pitchFamily="34" charset="0"/>
                <a:cs typeface="+mn-cs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Britannic Bold" panose="020B0903060703020204" pitchFamily="34" charset="0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Britannic Bold" panose="020B0903060703020204" pitchFamily="34" charset="0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Britannic Bold" panose="020B0903060703020204" pitchFamily="34" charset="0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r>
              <a:rPr lang="de-DE" dirty="0" smtClean="0">
                <a:solidFill>
                  <a:srgbClr val="00B050"/>
                </a:solidFill>
              </a:rPr>
              <a:t>Ordne zu.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783467" y="4876006"/>
            <a:ext cx="1685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>
              <a:spcBef>
                <a:spcPct val="20000"/>
              </a:spcBef>
              <a:defRPr sz="160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defRPr>
            </a:lvl1pPr>
          </a:lstStyle>
          <a:p>
            <a:r>
              <a:rPr lang="de-DE" sz="1200" dirty="0" smtClean="0"/>
              <a:t>http://de.uw.hu/</a:t>
            </a:r>
            <a:endParaRPr lang="de-DE" sz="1200" dirty="0"/>
          </a:p>
        </p:txBody>
      </p:sp>
      <p:sp>
        <p:nvSpPr>
          <p:cNvPr id="5" name="Téglalap 4"/>
          <p:cNvSpPr/>
          <p:nvPr/>
        </p:nvSpPr>
        <p:spPr>
          <a:xfrm>
            <a:off x="2411760" y="1659648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den Tannenbaum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6012160" y="377531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gehen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1979712" y="627534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Lebkuchen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6228184" y="4299942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bauen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2483768" y="2175705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Punsch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5364088" y="167679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laufen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2627784" y="2691762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Adventskranz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5" name="Téglalap 14"/>
          <p:cNvSpPr/>
          <p:nvPr/>
        </p:nvSpPr>
        <p:spPr>
          <a:xfrm>
            <a:off x="6111797" y="220142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backen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2843808" y="3207819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Schneemann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7" name="Téglalap 16"/>
          <p:cNvSpPr/>
          <p:nvPr/>
        </p:nvSpPr>
        <p:spPr>
          <a:xfrm>
            <a:off x="5576964" y="62753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schmücken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8" name="Téglalap 17"/>
          <p:cNvSpPr/>
          <p:nvPr/>
        </p:nvSpPr>
        <p:spPr>
          <a:xfrm>
            <a:off x="2987824" y="3723878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Schlittschuh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6156176" y="115216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binden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0" name="Téglalap 19"/>
          <p:cNvSpPr/>
          <p:nvPr/>
        </p:nvSpPr>
        <p:spPr>
          <a:xfrm>
            <a:off x="2267744" y="1143591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in die Kirche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6156176" y="325068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schreiben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2" name="Téglalap 21"/>
          <p:cNvSpPr/>
          <p:nvPr/>
        </p:nvSpPr>
        <p:spPr>
          <a:xfrm>
            <a:off x="3131840" y="4299942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einen Wunschzettel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3" name="Téglalap 22"/>
          <p:cNvSpPr/>
          <p:nvPr/>
        </p:nvSpPr>
        <p:spPr>
          <a:xfrm>
            <a:off x="5613693" y="272605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trinken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7" name="Ellipszis 6"/>
          <p:cNvSpPr/>
          <p:nvPr/>
        </p:nvSpPr>
        <p:spPr>
          <a:xfrm>
            <a:off x="1835696" y="555526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A</a:t>
            </a:r>
          </a:p>
        </p:txBody>
      </p:sp>
      <p:sp>
        <p:nvSpPr>
          <p:cNvPr id="26" name="Ellipszis 25"/>
          <p:cNvSpPr/>
          <p:nvPr/>
        </p:nvSpPr>
        <p:spPr>
          <a:xfrm>
            <a:off x="1939072" y="111958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B</a:t>
            </a:r>
          </a:p>
        </p:txBody>
      </p:sp>
      <p:sp>
        <p:nvSpPr>
          <p:cNvPr id="27" name="Ellipszis 26"/>
          <p:cNvSpPr/>
          <p:nvPr/>
        </p:nvSpPr>
        <p:spPr>
          <a:xfrm>
            <a:off x="2142848" y="1623645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C</a:t>
            </a:r>
          </a:p>
        </p:txBody>
      </p:sp>
      <p:sp>
        <p:nvSpPr>
          <p:cNvPr id="28" name="Ellipszis 27"/>
          <p:cNvSpPr/>
          <p:nvPr/>
        </p:nvSpPr>
        <p:spPr>
          <a:xfrm>
            <a:off x="2267744" y="2133700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D</a:t>
            </a:r>
          </a:p>
        </p:txBody>
      </p:sp>
      <p:sp>
        <p:nvSpPr>
          <p:cNvPr id="29" name="Ellipszis 28"/>
          <p:cNvSpPr/>
          <p:nvPr/>
        </p:nvSpPr>
        <p:spPr>
          <a:xfrm>
            <a:off x="2384232" y="2642045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</a:t>
            </a:r>
          </a:p>
        </p:txBody>
      </p:sp>
      <p:sp>
        <p:nvSpPr>
          <p:cNvPr id="30" name="Ellipszis 29"/>
          <p:cNvSpPr/>
          <p:nvPr/>
        </p:nvSpPr>
        <p:spPr>
          <a:xfrm>
            <a:off x="2555776" y="3165814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F</a:t>
            </a:r>
          </a:p>
        </p:txBody>
      </p:sp>
      <p:sp>
        <p:nvSpPr>
          <p:cNvPr id="31" name="Ellipszis 30"/>
          <p:cNvSpPr/>
          <p:nvPr/>
        </p:nvSpPr>
        <p:spPr>
          <a:xfrm>
            <a:off x="2788464" y="3681873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G</a:t>
            </a:r>
          </a:p>
        </p:txBody>
      </p:sp>
      <p:sp>
        <p:nvSpPr>
          <p:cNvPr id="32" name="Ellipszis 31"/>
          <p:cNvSpPr/>
          <p:nvPr/>
        </p:nvSpPr>
        <p:spPr>
          <a:xfrm>
            <a:off x="2929620" y="4257937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H</a:t>
            </a:r>
          </a:p>
        </p:txBody>
      </p:sp>
      <p:sp>
        <p:nvSpPr>
          <p:cNvPr id="33" name="Ellipszis 32"/>
          <p:cNvSpPr/>
          <p:nvPr/>
        </p:nvSpPr>
        <p:spPr>
          <a:xfrm>
            <a:off x="5360940" y="58552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1</a:t>
            </a:r>
          </a:p>
        </p:txBody>
      </p:sp>
      <p:sp>
        <p:nvSpPr>
          <p:cNvPr id="34" name="Ellipszis 33"/>
          <p:cNvSpPr/>
          <p:nvPr/>
        </p:nvSpPr>
        <p:spPr>
          <a:xfrm>
            <a:off x="5895773" y="1095928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2</a:t>
            </a:r>
          </a:p>
        </p:txBody>
      </p:sp>
      <p:sp>
        <p:nvSpPr>
          <p:cNvPr id="35" name="Ellipszis 34"/>
          <p:cNvSpPr/>
          <p:nvPr/>
        </p:nvSpPr>
        <p:spPr>
          <a:xfrm>
            <a:off x="5134860" y="163478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3</a:t>
            </a:r>
          </a:p>
        </p:txBody>
      </p:sp>
      <p:sp>
        <p:nvSpPr>
          <p:cNvPr id="36" name="Ellipszis 35"/>
          <p:cNvSpPr/>
          <p:nvPr/>
        </p:nvSpPr>
        <p:spPr>
          <a:xfrm>
            <a:off x="5865789" y="215941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4</a:t>
            </a:r>
          </a:p>
        </p:txBody>
      </p:sp>
      <p:sp>
        <p:nvSpPr>
          <p:cNvPr id="37" name="Ellipszis 36"/>
          <p:cNvSpPr/>
          <p:nvPr/>
        </p:nvSpPr>
        <p:spPr>
          <a:xfrm>
            <a:off x="5397669" y="268404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5</a:t>
            </a:r>
          </a:p>
        </p:txBody>
      </p:sp>
      <p:sp>
        <p:nvSpPr>
          <p:cNvPr id="38" name="Ellipszis 37"/>
          <p:cNvSpPr/>
          <p:nvPr/>
        </p:nvSpPr>
        <p:spPr>
          <a:xfrm>
            <a:off x="5948361" y="3180513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6</a:t>
            </a:r>
          </a:p>
        </p:txBody>
      </p:sp>
      <p:sp>
        <p:nvSpPr>
          <p:cNvPr id="39" name="Ellipszis 38"/>
          <p:cNvSpPr/>
          <p:nvPr/>
        </p:nvSpPr>
        <p:spPr>
          <a:xfrm>
            <a:off x="5732337" y="373330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7</a:t>
            </a:r>
          </a:p>
        </p:txBody>
      </p:sp>
      <p:sp>
        <p:nvSpPr>
          <p:cNvPr id="40" name="Ellipszis 39"/>
          <p:cNvSpPr/>
          <p:nvPr/>
        </p:nvSpPr>
        <p:spPr>
          <a:xfrm>
            <a:off x="6002321" y="4257936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81289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0538"/>
            <a:ext cx="8229600" cy="857250"/>
          </a:xfrm>
        </p:spPr>
        <p:txBody>
          <a:bodyPr/>
          <a:lstStyle/>
          <a:p>
            <a:r>
              <a:rPr lang="de-DE" altLang="hu-HU" dirty="0" smtClean="0"/>
              <a:t>Adventszeit</a:t>
            </a:r>
            <a:endParaRPr lang="de-DE" altLang="hu-HU" dirty="0"/>
          </a:p>
        </p:txBody>
      </p:sp>
      <p:sp>
        <p:nvSpPr>
          <p:cNvPr id="3" name="Szövegdoboz 2"/>
          <p:cNvSpPr txBox="1"/>
          <p:nvPr/>
        </p:nvSpPr>
        <p:spPr>
          <a:xfrm rot="231957">
            <a:off x="4006847" y="122739"/>
            <a:ext cx="13530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just">
              <a:spcBef>
                <a:spcPct val="20000"/>
              </a:spcBef>
              <a:buNone/>
              <a:defRPr sz="1800">
                <a:latin typeface="Britannic Bold" panose="020B0903060703020204" pitchFamily="34" charset="0"/>
                <a:cs typeface="+mn-cs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Britannic Bold" panose="020B0903060703020204" pitchFamily="34" charset="0"/>
                <a:cs typeface="+mn-cs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Britannic Bold" panose="020B0903060703020204" pitchFamily="34" charset="0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Britannic Bold" panose="020B0903060703020204" pitchFamily="34" charset="0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Britannic Bold" panose="020B0903060703020204" pitchFamily="34" charset="0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r>
              <a:rPr lang="de-DE" dirty="0" smtClean="0">
                <a:solidFill>
                  <a:srgbClr val="00B050"/>
                </a:solidFill>
              </a:rPr>
              <a:t>Ordne zu.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783467" y="4876006"/>
            <a:ext cx="1685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>
              <a:spcBef>
                <a:spcPct val="20000"/>
              </a:spcBef>
              <a:defRPr sz="160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defRPr>
            </a:lvl1pPr>
          </a:lstStyle>
          <a:p>
            <a:r>
              <a:rPr lang="de-DE" sz="1200" dirty="0" smtClean="0"/>
              <a:t>http://de.uw.hu/</a:t>
            </a:r>
            <a:endParaRPr lang="de-DE" sz="1200" dirty="0"/>
          </a:p>
        </p:txBody>
      </p:sp>
      <p:sp>
        <p:nvSpPr>
          <p:cNvPr id="5" name="Téglalap 4"/>
          <p:cNvSpPr/>
          <p:nvPr/>
        </p:nvSpPr>
        <p:spPr>
          <a:xfrm>
            <a:off x="2411760" y="1659648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Weiße Weihnachten</a:t>
            </a:r>
            <a:endParaRPr lang="de-DE" sz="11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6012160" y="377531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ein sehr schönes Gefühl</a:t>
            </a:r>
            <a:endParaRPr lang="de-DE" sz="11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1979712" y="627534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jemandem </a:t>
            </a:r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auf </a:t>
            </a:r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den Kranz gehen </a:t>
            </a:r>
          </a:p>
        </p:txBody>
      </p:sp>
      <p:sp>
        <p:nvSpPr>
          <p:cNvPr id="11" name="Téglalap 10"/>
          <p:cNvSpPr/>
          <p:nvPr/>
        </p:nvSpPr>
        <p:spPr>
          <a:xfrm>
            <a:off x="6228184" y="4299942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viel Ehrenzeichen besitzen </a:t>
            </a:r>
            <a:endParaRPr lang="de-DE" sz="11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2483768" y="2175705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zwischen den Jahren</a:t>
            </a:r>
            <a:endParaRPr lang="de-DE" sz="11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5364088" y="167679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ein unerwartet günstiges Ereignis</a:t>
            </a:r>
            <a:endParaRPr lang="de-DE" sz="11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2627784" y="2691762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Einem geschenkten Gaul </a:t>
            </a:r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schaut</a:t>
            </a:r>
            <a:r>
              <a:rPr lang="hu-HU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/>
            </a:r>
            <a:br>
              <a:rPr lang="hu-HU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</a:br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man </a:t>
            </a:r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nicht ins Maul </a:t>
            </a:r>
          </a:p>
        </p:txBody>
      </p:sp>
      <p:sp>
        <p:nvSpPr>
          <p:cNvPr id="15" name="Téglalap 14"/>
          <p:cNvSpPr/>
          <p:nvPr/>
        </p:nvSpPr>
        <p:spPr>
          <a:xfrm>
            <a:off x="6111797" y="220142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jemandem auf die Nerven gehen</a:t>
            </a:r>
          </a:p>
        </p:txBody>
      </p:sp>
      <p:sp>
        <p:nvSpPr>
          <p:cNvPr id="16" name="Téglalap 15"/>
          <p:cNvSpPr/>
          <p:nvPr/>
        </p:nvSpPr>
        <p:spPr>
          <a:xfrm>
            <a:off x="2843808" y="3207819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ein Geschenk des Himmels </a:t>
            </a:r>
            <a:endParaRPr lang="de-DE" sz="11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7" name="Téglalap 16"/>
          <p:cNvSpPr/>
          <p:nvPr/>
        </p:nvSpPr>
        <p:spPr>
          <a:xfrm>
            <a:off x="5576964" y="62753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Weihnachten mit Schnee</a:t>
            </a:r>
            <a:endParaRPr lang="de-DE" sz="11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18" name="Téglalap 17"/>
          <p:cNvSpPr/>
          <p:nvPr/>
        </p:nvSpPr>
        <p:spPr>
          <a:xfrm>
            <a:off x="2987824" y="3723878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viel </a:t>
            </a:r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Christbaumschmuck </a:t>
            </a:r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auf der Brust haben </a:t>
            </a:r>
          </a:p>
        </p:txBody>
      </p:sp>
      <p:sp>
        <p:nvSpPr>
          <p:cNvPr id="19" name="Téglalap 18"/>
          <p:cNvSpPr/>
          <p:nvPr/>
        </p:nvSpPr>
        <p:spPr>
          <a:xfrm>
            <a:off x="6156176" y="115216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die Tage zwischen </a:t>
            </a:r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Weihnachten</a:t>
            </a:r>
            <a:r>
              <a:rPr lang="hu-HU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/>
            </a:r>
            <a:br>
              <a:rPr lang="hu-HU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</a:br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und </a:t>
            </a:r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dem Dreikönigsfest</a:t>
            </a:r>
          </a:p>
        </p:txBody>
      </p:sp>
      <p:sp>
        <p:nvSpPr>
          <p:cNvPr id="20" name="Téglalap 19"/>
          <p:cNvSpPr/>
          <p:nvPr/>
        </p:nvSpPr>
        <p:spPr>
          <a:xfrm>
            <a:off x="2267744" y="1143591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ein Gefühl wie Weihnachten und Ostern zusammen </a:t>
            </a:r>
          </a:p>
        </p:txBody>
      </p:sp>
      <p:sp>
        <p:nvSpPr>
          <p:cNvPr id="21" name="Téglalap 20"/>
          <p:cNvSpPr/>
          <p:nvPr/>
        </p:nvSpPr>
        <p:spPr>
          <a:xfrm>
            <a:off x="6156176" y="325068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ein Geschenk sollte man nicht kritisieren</a:t>
            </a:r>
            <a:endParaRPr lang="de-DE" sz="11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22" name="Téglalap 21"/>
          <p:cNvSpPr/>
          <p:nvPr/>
        </p:nvSpPr>
        <p:spPr>
          <a:xfrm>
            <a:off x="3131840" y="4299942"/>
            <a:ext cx="2520280" cy="360040"/>
          </a:xfrm>
          <a:prstGeom prst="rect">
            <a:avLst/>
          </a:prstGeom>
          <a:solidFill>
            <a:srgbClr val="A8F4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>
                <a:solidFill>
                  <a:schemeClr val="tx1"/>
                </a:solidFill>
                <a:latin typeface="Britannic Bold" panose="020B0903060703020204" pitchFamily="34" charset="0"/>
              </a:rPr>
              <a:t>noch an den Weihnachtsmann glauben </a:t>
            </a:r>
          </a:p>
        </p:txBody>
      </p:sp>
      <p:sp>
        <p:nvSpPr>
          <p:cNvPr id="23" name="Téglalap 22"/>
          <p:cNvSpPr/>
          <p:nvPr/>
        </p:nvSpPr>
        <p:spPr>
          <a:xfrm>
            <a:off x="5613693" y="272605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100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naiv / gutgläubig sein </a:t>
            </a:r>
            <a:endParaRPr lang="de-DE" sz="11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7" name="Ellipszis 6"/>
          <p:cNvSpPr/>
          <p:nvPr/>
        </p:nvSpPr>
        <p:spPr>
          <a:xfrm>
            <a:off x="1835696" y="555526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A</a:t>
            </a:r>
          </a:p>
        </p:txBody>
      </p:sp>
      <p:sp>
        <p:nvSpPr>
          <p:cNvPr id="26" name="Ellipszis 25"/>
          <p:cNvSpPr/>
          <p:nvPr/>
        </p:nvSpPr>
        <p:spPr>
          <a:xfrm>
            <a:off x="1939072" y="111958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B</a:t>
            </a:r>
          </a:p>
        </p:txBody>
      </p:sp>
      <p:sp>
        <p:nvSpPr>
          <p:cNvPr id="27" name="Ellipszis 26"/>
          <p:cNvSpPr/>
          <p:nvPr/>
        </p:nvSpPr>
        <p:spPr>
          <a:xfrm>
            <a:off x="2142848" y="1623645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C</a:t>
            </a:r>
          </a:p>
        </p:txBody>
      </p:sp>
      <p:sp>
        <p:nvSpPr>
          <p:cNvPr id="28" name="Ellipszis 27"/>
          <p:cNvSpPr/>
          <p:nvPr/>
        </p:nvSpPr>
        <p:spPr>
          <a:xfrm>
            <a:off x="2267744" y="2133700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D</a:t>
            </a:r>
          </a:p>
        </p:txBody>
      </p:sp>
      <p:sp>
        <p:nvSpPr>
          <p:cNvPr id="29" name="Ellipszis 28"/>
          <p:cNvSpPr/>
          <p:nvPr/>
        </p:nvSpPr>
        <p:spPr>
          <a:xfrm>
            <a:off x="2384232" y="2642045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</a:t>
            </a:r>
          </a:p>
        </p:txBody>
      </p:sp>
      <p:sp>
        <p:nvSpPr>
          <p:cNvPr id="30" name="Ellipszis 29"/>
          <p:cNvSpPr/>
          <p:nvPr/>
        </p:nvSpPr>
        <p:spPr>
          <a:xfrm>
            <a:off x="2555776" y="3165814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F</a:t>
            </a:r>
          </a:p>
        </p:txBody>
      </p:sp>
      <p:sp>
        <p:nvSpPr>
          <p:cNvPr id="31" name="Ellipszis 30"/>
          <p:cNvSpPr/>
          <p:nvPr/>
        </p:nvSpPr>
        <p:spPr>
          <a:xfrm>
            <a:off x="2788464" y="3681873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G</a:t>
            </a:r>
          </a:p>
        </p:txBody>
      </p:sp>
      <p:sp>
        <p:nvSpPr>
          <p:cNvPr id="32" name="Ellipszis 31"/>
          <p:cNvSpPr/>
          <p:nvPr/>
        </p:nvSpPr>
        <p:spPr>
          <a:xfrm>
            <a:off x="2929620" y="4257937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H</a:t>
            </a:r>
          </a:p>
        </p:txBody>
      </p:sp>
      <p:sp>
        <p:nvSpPr>
          <p:cNvPr id="33" name="Ellipszis 32"/>
          <p:cNvSpPr/>
          <p:nvPr/>
        </p:nvSpPr>
        <p:spPr>
          <a:xfrm>
            <a:off x="5360940" y="58552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1</a:t>
            </a:r>
          </a:p>
        </p:txBody>
      </p:sp>
      <p:sp>
        <p:nvSpPr>
          <p:cNvPr id="34" name="Ellipszis 33"/>
          <p:cNvSpPr/>
          <p:nvPr/>
        </p:nvSpPr>
        <p:spPr>
          <a:xfrm>
            <a:off x="5895773" y="1095928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2</a:t>
            </a:r>
          </a:p>
        </p:txBody>
      </p:sp>
      <p:sp>
        <p:nvSpPr>
          <p:cNvPr id="35" name="Ellipszis 34"/>
          <p:cNvSpPr/>
          <p:nvPr/>
        </p:nvSpPr>
        <p:spPr>
          <a:xfrm>
            <a:off x="5134860" y="163478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3</a:t>
            </a:r>
          </a:p>
        </p:txBody>
      </p:sp>
      <p:sp>
        <p:nvSpPr>
          <p:cNvPr id="36" name="Ellipszis 35"/>
          <p:cNvSpPr/>
          <p:nvPr/>
        </p:nvSpPr>
        <p:spPr>
          <a:xfrm>
            <a:off x="5865789" y="215941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4</a:t>
            </a:r>
          </a:p>
        </p:txBody>
      </p:sp>
      <p:sp>
        <p:nvSpPr>
          <p:cNvPr id="37" name="Ellipszis 36"/>
          <p:cNvSpPr/>
          <p:nvPr/>
        </p:nvSpPr>
        <p:spPr>
          <a:xfrm>
            <a:off x="5397669" y="268404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5</a:t>
            </a:r>
          </a:p>
        </p:txBody>
      </p:sp>
      <p:sp>
        <p:nvSpPr>
          <p:cNvPr id="38" name="Ellipszis 37"/>
          <p:cNvSpPr/>
          <p:nvPr/>
        </p:nvSpPr>
        <p:spPr>
          <a:xfrm>
            <a:off x="5948361" y="3180513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6</a:t>
            </a:r>
          </a:p>
        </p:txBody>
      </p:sp>
      <p:sp>
        <p:nvSpPr>
          <p:cNvPr id="39" name="Ellipszis 38"/>
          <p:cNvSpPr/>
          <p:nvPr/>
        </p:nvSpPr>
        <p:spPr>
          <a:xfrm>
            <a:off x="5732337" y="3733309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7</a:t>
            </a:r>
          </a:p>
        </p:txBody>
      </p:sp>
      <p:sp>
        <p:nvSpPr>
          <p:cNvPr id="40" name="Ellipszis 39"/>
          <p:cNvSpPr/>
          <p:nvPr/>
        </p:nvSpPr>
        <p:spPr>
          <a:xfrm>
            <a:off x="6002321" y="4257936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2034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0538"/>
            <a:ext cx="8229600" cy="857250"/>
          </a:xfrm>
        </p:spPr>
        <p:txBody>
          <a:bodyPr/>
          <a:lstStyle/>
          <a:p>
            <a:r>
              <a:rPr lang="hu-HU" altLang="hu-HU" dirty="0" err="1" smtClean="0"/>
              <a:t>Weihnachtskuchen</a:t>
            </a:r>
            <a:endParaRPr lang="de-DE" altLang="hu-HU" dirty="0"/>
          </a:p>
        </p:txBody>
      </p:sp>
      <p:sp>
        <p:nvSpPr>
          <p:cNvPr id="3" name="Szövegdoboz 2"/>
          <p:cNvSpPr txBox="1"/>
          <p:nvPr/>
        </p:nvSpPr>
        <p:spPr>
          <a:xfrm rot="231957">
            <a:off x="4006847" y="122739"/>
            <a:ext cx="13530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just">
              <a:spcBef>
                <a:spcPct val="20000"/>
              </a:spcBef>
              <a:buNone/>
              <a:defRPr sz="1800">
                <a:latin typeface="Britannic Bold" panose="020B0903060703020204" pitchFamily="34" charset="0"/>
                <a:cs typeface="+mn-cs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Britannic Bold" panose="020B0903060703020204" pitchFamily="34" charset="0"/>
                <a:cs typeface="+mn-cs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Britannic Bold" panose="020B0903060703020204" pitchFamily="34" charset="0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Britannic Bold" panose="020B0903060703020204" pitchFamily="34" charset="0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Britannic Bold" panose="020B0903060703020204" pitchFamily="34" charset="0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r>
              <a:rPr lang="de-DE" dirty="0" smtClean="0">
                <a:solidFill>
                  <a:srgbClr val="00B050"/>
                </a:solidFill>
              </a:rPr>
              <a:t>Ordne zu.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783467" y="4876006"/>
            <a:ext cx="1685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>
              <a:spcBef>
                <a:spcPct val="20000"/>
              </a:spcBef>
              <a:defRPr sz="160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defRPr>
            </a:lvl1pPr>
          </a:lstStyle>
          <a:p>
            <a:r>
              <a:rPr lang="de-DE" sz="1200" dirty="0" smtClean="0"/>
              <a:t>http://de.uw.hu/</a:t>
            </a:r>
            <a:endParaRPr lang="de-DE" sz="1200" dirty="0"/>
          </a:p>
        </p:txBody>
      </p:sp>
      <p:sp>
        <p:nvSpPr>
          <p:cNvPr id="17" name="Téglalap 16"/>
          <p:cNvSpPr/>
          <p:nvPr/>
        </p:nvSpPr>
        <p:spPr>
          <a:xfrm>
            <a:off x="5576964" y="575374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err="1" smtClean="0">
                <a:solidFill>
                  <a:schemeClr val="tx1"/>
                </a:solidFill>
                <a:latin typeface="Britannic Bold" panose="020B0903060703020204" pitchFamily="34" charset="0"/>
              </a:rPr>
              <a:t>Plätzchen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3" name="Ellipszis 32"/>
          <p:cNvSpPr/>
          <p:nvPr/>
        </p:nvSpPr>
        <p:spPr>
          <a:xfrm>
            <a:off x="5360940" y="555526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>
                <a:solidFill>
                  <a:schemeClr val="tx1"/>
                </a:solidFill>
                <a:latin typeface="Britannic Bold" panose="020B0903060703020204" pitchFamily="34" charset="0"/>
              </a:rPr>
              <a:t>1</a:t>
            </a:r>
          </a:p>
        </p:txBody>
      </p:sp>
      <p:sp>
        <p:nvSpPr>
          <p:cNvPr id="19" name="Téglalap 18"/>
          <p:cNvSpPr/>
          <p:nvPr/>
        </p:nvSpPr>
        <p:spPr>
          <a:xfrm>
            <a:off x="6156176" y="1236755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err="1" smtClean="0">
                <a:solidFill>
                  <a:schemeClr val="tx1"/>
                </a:solidFill>
                <a:latin typeface="Britannic Bold" panose="020B0903060703020204" pitchFamily="34" charset="0"/>
              </a:rPr>
              <a:t>Walnussrolle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4" name="Ellipszis 33"/>
          <p:cNvSpPr/>
          <p:nvPr/>
        </p:nvSpPr>
        <p:spPr>
          <a:xfrm>
            <a:off x="5895773" y="1201212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2</a:t>
            </a:r>
          </a:p>
        </p:txBody>
      </p:sp>
      <p:sp>
        <p:nvSpPr>
          <p:cNvPr id="13" name="Téglalap 12"/>
          <p:cNvSpPr/>
          <p:nvPr/>
        </p:nvSpPr>
        <p:spPr>
          <a:xfrm>
            <a:off x="5364088" y="1898136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err="1" smtClean="0">
                <a:solidFill>
                  <a:schemeClr val="tx1"/>
                </a:solidFill>
                <a:latin typeface="Britannic Bold" panose="020B0903060703020204" pitchFamily="34" charset="0"/>
              </a:rPr>
              <a:t>Stollen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5" name="Ellipszis 34"/>
          <p:cNvSpPr/>
          <p:nvPr/>
        </p:nvSpPr>
        <p:spPr>
          <a:xfrm>
            <a:off x="5134860" y="1846898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3</a:t>
            </a:r>
          </a:p>
        </p:txBody>
      </p:sp>
      <p:sp>
        <p:nvSpPr>
          <p:cNvPr id="15" name="Téglalap 14"/>
          <p:cNvSpPr/>
          <p:nvPr/>
        </p:nvSpPr>
        <p:spPr>
          <a:xfrm>
            <a:off x="6111797" y="2559517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err="1" smtClean="0">
                <a:solidFill>
                  <a:schemeClr val="tx1"/>
                </a:solidFill>
                <a:latin typeface="Britannic Bold" panose="020B0903060703020204" pitchFamily="34" charset="0"/>
              </a:rPr>
              <a:t>Dominosteine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6" name="Ellipszis 35"/>
          <p:cNvSpPr/>
          <p:nvPr/>
        </p:nvSpPr>
        <p:spPr>
          <a:xfrm>
            <a:off x="5865789" y="2492584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4</a:t>
            </a:r>
          </a:p>
        </p:txBody>
      </p:sp>
      <p:sp>
        <p:nvSpPr>
          <p:cNvPr id="23" name="Téglalap 22"/>
          <p:cNvSpPr/>
          <p:nvPr/>
        </p:nvSpPr>
        <p:spPr>
          <a:xfrm>
            <a:off x="5613693" y="3148890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err="1" smtClean="0">
                <a:solidFill>
                  <a:schemeClr val="tx1"/>
                </a:solidFill>
                <a:latin typeface="Britannic Bold" panose="020B0903060703020204" pitchFamily="34" charset="0"/>
              </a:rPr>
              <a:t>Spekulatius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7" name="Ellipszis 36"/>
          <p:cNvSpPr/>
          <p:nvPr/>
        </p:nvSpPr>
        <p:spPr>
          <a:xfrm>
            <a:off x="5397669" y="3138270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5</a:t>
            </a:r>
          </a:p>
        </p:txBody>
      </p:sp>
      <p:sp>
        <p:nvSpPr>
          <p:cNvPr id="21" name="Téglalap 20"/>
          <p:cNvSpPr/>
          <p:nvPr/>
        </p:nvSpPr>
        <p:spPr>
          <a:xfrm>
            <a:off x="6156176" y="3870278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err="1" smtClean="0">
                <a:solidFill>
                  <a:schemeClr val="tx1"/>
                </a:solidFill>
                <a:latin typeface="Britannic Bold" panose="020B0903060703020204" pitchFamily="34" charset="0"/>
              </a:rPr>
              <a:t>Zimtstern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8" name="Ellipszis 37"/>
          <p:cNvSpPr/>
          <p:nvPr/>
        </p:nvSpPr>
        <p:spPr>
          <a:xfrm>
            <a:off x="5948361" y="3783956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6</a:t>
            </a:r>
          </a:p>
        </p:txBody>
      </p:sp>
      <p:sp>
        <p:nvSpPr>
          <p:cNvPr id="9" name="Téglalap 8"/>
          <p:cNvSpPr/>
          <p:nvPr/>
        </p:nvSpPr>
        <p:spPr>
          <a:xfrm>
            <a:off x="6012160" y="4473962"/>
            <a:ext cx="2520280" cy="360040"/>
          </a:xfrm>
          <a:prstGeom prst="rect">
            <a:avLst/>
          </a:prstGeom>
          <a:solidFill>
            <a:srgbClr val="F9ADDE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err="1" smtClean="0">
                <a:solidFill>
                  <a:schemeClr val="tx1"/>
                </a:solidFill>
                <a:latin typeface="Britannic Bold" panose="020B0903060703020204" pitchFamily="34" charset="0"/>
              </a:rPr>
              <a:t>Lebkuchenhaus</a:t>
            </a:r>
            <a:endParaRPr lang="de-DE" sz="15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sp>
        <p:nvSpPr>
          <p:cNvPr id="39" name="Ellipszis 38"/>
          <p:cNvSpPr/>
          <p:nvPr/>
        </p:nvSpPr>
        <p:spPr>
          <a:xfrm>
            <a:off x="5732337" y="4431957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7</a:t>
            </a:r>
          </a:p>
        </p:txBody>
      </p:sp>
      <p:pic>
        <p:nvPicPr>
          <p:cNvPr id="43" name="Kép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26693"/>
            <a:ext cx="1260000" cy="1260000"/>
          </a:xfrm>
          <a:prstGeom prst="rect">
            <a:avLst/>
          </a:prstGeom>
          <a:ln w="190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Ellipszis 6"/>
          <p:cNvSpPr/>
          <p:nvPr/>
        </p:nvSpPr>
        <p:spPr>
          <a:xfrm>
            <a:off x="179512" y="483518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A</a:t>
            </a:r>
          </a:p>
        </p:txBody>
      </p:sp>
      <p:pic>
        <p:nvPicPr>
          <p:cNvPr id="44" name="Kép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50" y="519662"/>
            <a:ext cx="1797600" cy="1260000"/>
          </a:xfrm>
          <a:prstGeom prst="rect">
            <a:avLst/>
          </a:prstGeom>
          <a:ln w="190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Ellipszis 25"/>
          <p:cNvSpPr/>
          <p:nvPr/>
        </p:nvSpPr>
        <p:spPr>
          <a:xfrm>
            <a:off x="2267744" y="483518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B</a:t>
            </a:r>
          </a:p>
        </p:txBody>
      </p:sp>
      <p:pic>
        <p:nvPicPr>
          <p:cNvPr id="45" name="Kép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51790"/>
            <a:ext cx="1440000" cy="1080000"/>
          </a:xfrm>
          <a:prstGeom prst="rect">
            <a:avLst/>
          </a:prstGeom>
          <a:ln w="190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Ellipszis 26"/>
          <p:cNvSpPr/>
          <p:nvPr/>
        </p:nvSpPr>
        <p:spPr>
          <a:xfrm>
            <a:off x="179512" y="1779662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C</a:t>
            </a:r>
          </a:p>
        </p:txBody>
      </p:sp>
      <p:pic>
        <p:nvPicPr>
          <p:cNvPr id="46" name="Kép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539" y="1806581"/>
            <a:ext cx="1850610" cy="1040968"/>
          </a:xfrm>
          <a:prstGeom prst="rect">
            <a:avLst/>
          </a:prstGeom>
          <a:ln w="190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Ellipszis 27"/>
          <p:cNvSpPr/>
          <p:nvPr/>
        </p:nvSpPr>
        <p:spPr>
          <a:xfrm>
            <a:off x="2051720" y="1635646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D</a:t>
            </a:r>
          </a:p>
        </p:txBody>
      </p:sp>
      <p:pic>
        <p:nvPicPr>
          <p:cNvPr id="47" name="Kép 4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 r="9499"/>
          <a:stretch/>
        </p:blipFill>
        <p:spPr>
          <a:xfrm>
            <a:off x="323528" y="3003918"/>
            <a:ext cx="1950720" cy="1080000"/>
          </a:xfrm>
          <a:prstGeom prst="rect">
            <a:avLst/>
          </a:prstGeom>
          <a:ln w="190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Ellipszis 28"/>
          <p:cNvSpPr/>
          <p:nvPr/>
        </p:nvSpPr>
        <p:spPr>
          <a:xfrm>
            <a:off x="107504" y="2931790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E</a:t>
            </a:r>
          </a:p>
        </p:txBody>
      </p:sp>
      <p:pic>
        <p:nvPicPr>
          <p:cNvPr id="48" name="Kép 4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58" b="7143"/>
          <a:stretch/>
        </p:blipFill>
        <p:spPr>
          <a:xfrm>
            <a:off x="2651250" y="2931790"/>
            <a:ext cx="1680000" cy="984049"/>
          </a:xfrm>
          <a:prstGeom prst="rect">
            <a:avLst/>
          </a:prstGeom>
          <a:ln w="190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Ellipszis 29"/>
          <p:cNvSpPr/>
          <p:nvPr/>
        </p:nvSpPr>
        <p:spPr>
          <a:xfrm>
            <a:off x="2411760" y="2859782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F</a:t>
            </a:r>
          </a:p>
        </p:txBody>
      </p:sp>
      <p:pic>
        <p:nvPicPr>
          <p:cNvPr id="49" name="Kép 4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36"/>
          <a:stretch/>
        </p:blipFill>
        <p:spPr>
          <a:xfrm>
            <a:off x="1756055" y="4155044"/>
            <a:ext cx="1676395" cy="936986"/>
          </a:xfrm>
          <a:prstGeom prst="rect">
            <a:avLst/>
          </a:prstGeom>
          <a:ln w="1905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Ellipszis 30"/>
          <p:cNvSpPr/>
          <p:nvPr/>
        </p:nvSpPr>
        <p:spPr>
          <a:xfrm>
            <a:off x="1331640" y="4143925"/>
            <a:ext cx="432048" cy="444049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68314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0538"/>
            <a:ext cx="8229600" cy="857250"/>
          </a:xfrm>
        </p:spPr>
        <p:txBody>
          <a:bodyPr/>
          <a:lstStyle/>
          <a:p>
            <a:r>
              <a:rPr lang="hu-HU" altLang="hu-HU" dirty="0" err="1" smtClean="0"/>
              <a:t>Adventszeit</a:t>
            </a:r>
            <a:endParaRPr lang="hu-HU" altLang="hu-H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7440" y="1193502"/>
            <a:ext cx="6275040" cy="3394472"/>
          </a:xfrm>
        </p:spPr>
        <p:txBody>
          <a:bodyPr/>
          <a:lstStyle/>
          <a:p>
            <a:pPr marL="0" indent="0" algn="just">
              <a:buNone/>
            </a:pPr>
            <a:r>
              <a:rPr lang="de-DE" sz="1450" dirty="0" smtClean="0"/>
              <a:t>Der </a:t>
            </a:r>
            <a:r>
              <a:rPr lang="de-DE" sz="1450" dirty="0"/>
              <a:t>Christbaum ist einer der jüngsten Bräuche der Adventzeit. Seine (1)______________ kann jedoch nicht genau festgelegt werden, vielmehr geht er aus (2)______________ Bräuchen hervor. Anfangs wurden Zimmer mit immergrünen (3)______________ dekoriert, vielerorts wurden Bäume zu bestimmten öffentlichen Festlichkeiten geschmückt, bzw. in Kirchen das Paradies-Spiel (nach Adam und Eva) während der Weihnachtszeit (4</a:t>
            </a:r>
            <a:r>
              <a:rPr lang="de-DE" sz="1450" dirty="0" smtClean="0"/>
              <a:t>)______________.</a:t>
            </a:r>
            <a:r>
              <a:rPr lang="hu-HU" sz="1450" dirty="0" smtClean="0"/>
              <a:t> </a:t>
            </a:r>
            <a:r>
              <a:rPr lang="de-DE" sz="1450" dirty="0" smtClean="0"/>
              <a:t>Im </a:t>
            </a:r>
            <a:r>
              <a:rPr lang="de-DE" sz="1450" dirty="0"/>
              <a:t>Jahre 1419 stellte die Freiburger </a:t>
            </a:r>
            <a:r>
              <a:rPr lang="de-DE" sz="1450" dirty="0" err="1"/>
              <a:t>Bäckerschaft</a:t>
            </a:r>
            <a:r>
              <a:rPr lang="de-DE" sz="1450" dirty="0"/>
              <a:t> (5)______________ einen Baum mit Naschwerk, Früchten und Nüssen für die (6)______________ auf. Die erste urkundliche Erwähnung erfolgte 1539 und belegte, dass im Straßburger Münster ein (7)______________ aufgestellt wurde</a:t>
            </a:r>
            <a:r>
              <a:rPr lang="de-DE" sz="1450" dirty="0" smtClean="0"/>
              <a:t>.</a:t>
            </a:r>
            <a:r>
              <a:rPr lang="hu-HU" sz="1450" dirty="0" smtClean="0"/>
              <a:t> </a:t>
            </a:r>
            <a:r>
              <a:rPr lang="de-DE" sz="1450" dirty="0" smtClean="0"/>
              <a:t>Im </a:t>
            </a:r>
            <a:r>
              <a:rPr lang="de-DE" sz="1450" dirty="0"/>
              <a:t>(8)______________ 1816 brachte Henriette von Nassau-Weilburg den ersten Christbaum nach Österreich, (9)______________ sie für ihr erstes (10)______________ einen Baum mit 12 Kerzen (eine für jedes Monat), nach dem Brauch aus ihrer Heimat, (11</a:t>
            </a:r>
            <a:r>
              <a:rPr lang="de-DE" sz="1450" dirty="0" smtClean="0"/>
              <a:t>)______________.</a:t>
            </a:r>
            <a:endParaRPr lang="de-DE" sz="1450" dirty="0"/>
          </a:p>
        </p:txBody>
      </p:sp>
      <p:sp>
        <p:nvSpPr>
          <p:cNvPr id="2" name="Téglalap 1"/>
          <p:cNvSpPr/>
          <p:nvPr/>
        </p:nvSpPr>
        <p:spPr>
          <a:xfrm>
            <a:off x="36512" y="627534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</a:pPr>
            <a:r>
              <a:rPr lang="de-DE" sz="1600" dirty="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rPr>
              <a:t>als   aufgeführt   Entstehung   erstmal   Jahre   Kind   Kinder   mehreren   schmückte   Weihnachtsbaum   Zweigen</a:t>
            </a:r>
          </a:p>
        </p:txBody>
      </p:sp>
      <p:sp>
        <p:nvSpPr>
          <p:cNvPr id="3" name="Szövegdoboz 2"/>
          <p:cNvSpPr txBox="1"/>
          <p:nvPr/>
        </p:nvSpPr>
        <p:spPr>
          <a:xfrm rot="231957">
            <a:off x="5232755" y="167222"/>
            <a:ext cx="26725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just">
              <a:spcBef>
                <a:spcPct val="20000"/>
              </a:spcBef>
              <a:buNone/>
              <a:defRPr sz="1800">
                <a:latin typeface="Britannic Bold" panose="020B0903060703020204" pitchFamily="34" charset="0"/>
                <a:cs typeface="+mn-cs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Britannic Bold" panose="020B0903060703020204" pitchFamily="34" charset="0"/>
                <a:cs typeface="+mn-cs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Britannic Bold" panose="020B0903060703020204" pitchFamily="34" charset="0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Britannic Bold" panose="020B0903060703020204" pitchFamily="34" charset="0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Britannic Bold" panose="020B0903060703020204" pitchFamily="34" charset="0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r>
              <a:rPr lang="hu-HU" dirty="0" err="1">
                <a:solidFill>
                  <a:srgbClr val="00B050"/>
                </a:solidFill>
              </a:rPr>
              <a:t>Ergänze</a:t>
            </a:r>
            <a:r>
              <a:rPr lang="hu-HU" dirty="0">
                <a:solidFill>
                  <a:srgbClr val="00B050"/>
                </a:solidFill>
              </a:rPr>
              <a:t> den </a:t>
            </a:r>
            <a:r>
              <a:rPr lang="hu-HU" dirty="0" err="1" smtClean="0">
                <a:solidFill>
                  <a:srgbClr val="00B050"/>
                </a:solidFill>
              </a:rPr>
              <a:t>Lückentext</a:t>
            </a:r>
            <a:r>
              <a:rPr lang="hu-HU" dirty="0" smtClean="0">
                <a:solidFill>
                  <a:srgbClr val="00B050"/>
                </a:solidFill>
              </a:rPr>
              <a:t>.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783467" y="4876006"/>
            <a:ext cx="16850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>
              <a:spcBef>
                <a:spcPct val="20000"/>
              </a:spcBef>
              <a:defRPr sz="1600">
                <a:solidFill>
                  <a:srgbClr val="FF0000"/>
                </a:solidFill>
                <a:latin typeface="Britannic Bold" panose="020B0903060703020204" pitchFamily="34" charset="0"/>
                <a:cs typeface="+mn-cs"/>
              </a:defRPr>
            </a:lvl1pPr>
          </a:lstStyle>
          <a:p>
            <a:r>
              <a:rPr lang="hu-HU" sz="1200" dirty="0"/>
              <a:t>http://de.uw.hu/</a:t>
            </a:r>
          </a:p>
        </p:txBody>
      </p:sp>
    </p:spTree>
    <p:extLst>
      <p:ext uri="{BB962C8B-B14F-4D97-AF65-F5344CB8AC3E}">
        <p14:creationId xmlns:p14="http://schemas.microsoft.com/office/powerpoint/2010/main" val="270354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8F474"/>
        </a:solidFill>
        <a:ln>
          <a:solidFill>
            <a:schemeClr val="bg1">
              <a:lumMod val="95000"/>
            </a:schemeClr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  <a:latin typeface="Britannic Bold" panose="020B0903060703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909</Words>
  <Application>Microsoft Office PowerPoint</Application>
  <PresentationFormat>Diavetítés a képernyőre (16:9 oldalarány)</PresentationFormat>
  <Paragraphs>172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Diseño predeterminado</vt:lpstr>
      <vt:lpstr>Adventskalender</vt:lpstr>
      <vt:lpstr>Adventszeit</vt:lpstr>
      <vt:lpstr>Adventskranz</vt:lpstr>
      <vt:lpstr>Adventszeit</vt:lpstr>
      <vt:lpstr>Adventszeit</vt:lpstr>
      <vt:lpstr>Adventszeit</vt:lpstr>
      <vt:lpstr>Adventszeit</vt:lpstr>
      <vt:lpstr>Weihnachtskuchen</vt:lpstr>
      <vt:lpstr>Adventszeit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Gábor</cp:lastModifiedBy>
  <cp:revision>26</cp:revision>
  <dcterms:created xsi:type="dcterms:W3CDTF">2010-01-04T18:52:54Z</dcterms:created>
  <dcterms:modified xsi:type="dcterms:W3CDTF">2016-01-05T09:49:09Z</dcterms:modified>
</cp:coreProperties>
</file>