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9" r:id="rId12"/>
    <p:sldId id="270" r:id="rId13"/>
    <p:sldId id="266" r:id="rId14"/>
    <p:sldId id="267" r:id="rId15"/>
    <p:sldId id="268" r:id="rId16"/>
  </p:sldIdLst>
  <p:sldSz cx="9144000" cy="5143500" type="screen16x9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696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C555414-61C6-470A-AEAC-388E0B701525}" type="slidenum">
              <a:rPr lang="de-DE" altLang="hu-HU"/>
              <a:pPr>
                <a:defRPr/>
              </a:pPr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1036565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1843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hu-HU" noProof="0" smtClean="0"/>
              <a:t>Mintaszöveg szerkesztése</a:t>
            </a:r>
          </a:p>
          <a:p>
            <a:pPr lvl="1"/>
            <a:r>
              <a:rPr lang="de-DE" altLang="hu-HU" noProof="0" smtClean="0"/>
              <a:t>Második szint</a:t>
            </a:r>
          </a:p>
          <a:p>
            <a:pPr lvl="2"/>
            <a:r>
              <a:rPr lang="de-DE" altLang="hu-HU" noProof="0" smtClean="0"/>
              <a:t>Harmadik szint</a:t>
            </a:r>
          </a:p>
          <a:p>
            <a:pPr lvl="3"/>
            <a:r>
              <a:rPr lang="de-DE" altLang="hu-HU" noProof="0" smtClean="0"/>
              <a:t>Negyedik szint</a:t>
            </a:r>
          </a:p>
          <a:p>
            <a:pPr lvl="4"/>
            <a:r>
              <a:rPr lang="de-DE" altLang="hu-HU" noProof="0" smtClean="0"/>
              <a:t>Ötödik szint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05D1D95-1BE0-4B07-8C43-D8AD41EE9A4F}" type="slidenum">
              <a:rPr lang="de-DE" altLang="hu-HU"/>
              <a:pPr>
                <a:defRPr/>
              </a:pPr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21451343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070295B-5BD7-41E2-81B4-3687383DD87D}" type="slidenum">
              <a:rPr lang="de-DE" altLang="hu-HU"/>
              <a:pPr eaLnBrk="1" hangingPunct="1"/>
              <a:t>1</a:t>
            </a:fld>
            <a:endParaRPr lang="de-DE" altLang="hu-HU"/>
          </a:p>
        </p:txBody>
      </p:sp>
      <p:sp>
        <p:nvSpPr>
          <p:cNvPr id="194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hu-H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0B28AA0-547A-477F-AA18-04779E0B7219}" type="slidenum">
              <a:rPr lang="de-DE" altLang="hu-HU"/>
              <a:pPr eaLnBrk="1" hangingPunct="1"/>
              <a:t>2</a:t>
            </a:fld>
            <a:endParaRPr lang="de-DE" altLang="hu-HU"/>
          </a:p>
        </p:txBody>
      </p:sp>
      <p:sp>
        <p:nvSpPr>
          <p:cNvPr id="204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hu-H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B51EED5-8BE5-4BB4-969A-3B0255801239}" type="slidenum">
              <a:rPr lang="de-DE" altLang="hu-HU"/>
              <a:pPr eaLnBrk="1" hangingPunct="1"/>
              <a:t>3</a:t>
            </a:fld>
            <a:endParaRPr lang="de-DE" altLang="hu-HU"/>
          </a:p>
        </p:txBody>
      </p:sp>
      <p:sp>
        <p:nvSpPr>
          <p:cNvPr id="215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hu-H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5E858E7-8904-49EA-9AA4-6E00A84B2834}" type="slidenum">
              <a:rPr lang="de-DE" altLang="hu-HU"/>
              <a:pPr eaLnBrk="1" hangingPunct="1"/>
              <a:t>4</a:t>
            </a:fld>
            <a:endParaRPr lang="de-DE" altLang="hu-HU"/>
          </a:p>
        </p:txBody>
      </p:sp>
      <p:sp>
        <p:nvSpPr>
          <p:cNvPr id="225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hu-H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1F98947-6E97-458C-B2B1-EC2AF1C6BDEE}" type="slidenum">
              <a:rPr lang="de-DE" altLang="hu-HU"/>
              <a:pPr eaLnBrk="1" hangingPunct="1"/>
              <a:t>5</a:t>
            </a:fld>
            <a:endParaRPr lang="de-DE" altLang="hu-HU"/>
          </a:p>
        </p:txBody>
      </p:sp>
      <p:sp>
        <p:nvSpPr>
          <p:cNvPr id="235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hu-H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6D0B72F-A0F0-417C-A668-B95CFEEFF7AD}" type="slidenum">
              <a:rPr lang="de-DE" altLang="hu-HU"/>
              <a:pPr eaLnBrk="1" hangingPunct="1"/>
              <a:t>6</a:t>
            </a:fld>
            <a:endParaRPr lang="de-DE" altLang="hu-HU"/>
          </a:p>
        </p:txBody>
      </p:sp>
      <p:sp>
        <p:nvSpPr>
          <p:cNvPr id="245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hu-H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2C955B9-E964-432A-B29F-0B5B979D0082}" type="slidenum">
              <a:rPr lang="de-DE" altLang="hu-HU"/>
              <a:pPr eaLnBrk="1" hangingPunct="1"/>
              <a:t>7</a:t>
            </a:fld>
            <a:endParaRPr lang="de-DE" altLang="hu-HU"/>
          </a:p>
        </p:txBody>
      </p:sp>
      <p:sp>
        <p:nvSpPr>
          <p:cNvPr id="256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hu-H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7488C07-4E2D-4109-8658-B12F22560793}" type="slidenum">
              <a:rPr lang="de-DE" altLang="hu-HU"/>
              <a:pPr eaLnBrk="1" hangingPunct="1"/>
              <a:t>8</a:t>
            </a:fld>
            <a:endParaRPr lang="de-DE" altLang="hu-HU"/>
          </a:p>
        </p:txBody>
      </p:sp>
      <p:sp>
        <p:nvSpPr>
          <p:cNvPr id="266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hu-H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80DC050-DEA3-4E74-AFEE-73574F4DD638}" type="slidenum">
              <a:rPr lang="de-DE" altLang="hu-HU"/>
              <a:pPr eaLnBrk="1" hangingPunct="1"/>
              <a:t>9</a:t>
            </a:fld>
            <a:endParaRPr lang="de-DE" altLang="hu-HU"/>
          </a:p>
        </p:txBody>
      </p:sp>
      <p:sp>
        <p:nvSpPr>
          <p:cNvPr id="276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hu-H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4448D22-D395-46CF-82B5-208279900E93}" type="slidenum">
              <a:rPr lang="de-DE" altLang="hu-HU"/>
              <a:pPr eaLnBrk="1" hangingPunct="1"/>
              <a:t>10</a:t>
            </a:fld>
            <a:endParaRPr lang="de-DE" altLang="hu-HU"/>
          </a:p>
        </p:txBody>
      </p:sp>
      <p:sp>
        <p:nvSpPr>
          <p:cNvPr id="286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hu-H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0714A6F-679F-431F-8E91-B319410C6A90}" type="slidenum">
              <a:rPr lang="de-DE" altLang="hu-HU"/>
              <a:pPr eaLnBrk="1" hangingPunct="1"/>
              <a:t>11</a:t>
            </a:fld>
            <a:endParaRPr lang="de-DE" altLang="hu-HU"/>
          </a:p>
        </p:txBody>
      </p:sp>
      <p:sp>
        <p:nvSpPr>
          <p:cNvPr id="296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hu-H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76C4CD2-6A78-4D84-B7D3-BF2D99EDDA82}" type="slidenum">
              <a:rPr lang="de-DE" altLang="hu-HU"/>
              <a:pPr eaLnBrk="1" hangingPunct="1"/>
              <a:t>12</a:t>
            </a:fld>
            <a:endParaRPr lang="de-DE" altLang="hu-HU"/>
          </a:p>
        </p:txBody>
      </p:sp>
      <p:sp>
        <p:nvSpPr>
          <p:cNvPr id="307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hu-H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D929E08-35FC-4D30-BC20-7B1A62EA6166}" type="slidenum">
              <a:rPr lang="de-DE" altLang="hu-HU"/>
              <a:pPr eaLnBrk="1" hangingPunct="1"/>
              <a:t>13</a:t>
            </a:fld>
            <a:endParaRPr lang="de-DE" altLang="hu-HU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hu-H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9D5C3C3-A5F3-4BC9-A873-EEE93B97D9B5}" type="slidenum">
              <a:rPr lang="de-DE" altLang="hu-HU"/>
              <a:pPr eaLnBrk="1" hangingPunct="1"/>
              <a:t>14</a:t>
            </a:fld>
            <a:endParaRPr lang="de-DE" altLang="hu-HU"/>
          </a:p>
        </p:txBody>
      </p:sp>
      <p:sp>
        <p:nvSpPr>
          <p:cNvPr id="327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hu-H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434246E-0C62-4C8A-8831-AFA164133919}" type="slidenum">
              <a:rPr lang="de-DE" altLang="hu-HU"/>
              <a:pPr eaLnBrk="1" hangingPunct="1"/>
              <a:t>15</a:t>
            </a:fld>
            <a:endParaRPr lang="de-DE" altLang="hu-HU"/>
          </a:p>
        </p:txBody>
      </p:sp>
      <p:sp>
        <p:nvSpPr>
          <p:cNvPr id="337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hu-H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914400"/>
            <a:ext cx="7924800" cy="685800"/>
          </a:xfrm>
          <a:custGeom>
            <a:avLst/>
            <a:gdLst>
              <a:gd name="T0" fmla="*/ 0 w 1000"/>
              <a:gd name="T1" fmla="*/ 685800 h 1000"/>
              <a:gd name="T2" fmla="*/ 0 w 1000"/>
              <a:gd name="T3" fmla="*/ 0 h 1000"/>
              <a:gd name="T4" fmla="*/ 79248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29718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143000"/>
            <a:ext cx="7623175" cy="131445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hu-HU" altLang="en-US" noProof="0" smtClean="0"/>
              <a:t>Mintacím szerkesztése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2971800"/>
            <a:ext cx="6553200" cy="131445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hu-HU" altLang="en-US" noProof="0" smtClean="0"/>
              <a:t>Alcím mintájának szerkesztése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3125"/>
            <a:ext cx="2895600" cy="3429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128DA2D-EF21-4F8A-ABE7-6C1D28E8FB1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68040096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013015-B348-4620-B607-C421F809620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90927538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1068F-F44A-463D-B862-FA8FA8AEEDF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06749241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403DE-9F97-4DAF-9BCA-F82CAEDDB95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27339606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2363F-9178-4BA5-A93F-C222DF60AA9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237945408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285BD-6510-4F7D-BC20-0722BAAE487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305814763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C6D84-687C-4696-B2B8-E451E6A3766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54418425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D6D121-DF1E-47B7-A96C-C3138F35770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676949657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6522D-0EA8-48F5-BEB7-DBF3AEB3D4B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32802280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7F681-54DA-435F-B853-F3538F204F2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82623849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08360"/>
            <a:ext cx="2057400" cy="4389834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08360"/>
            <a:ext cx="6019800" cy="438983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DF950-0CF3-4AF6-962E-A9E40E7D7674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701852146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7963"/>
            <a:ext cx="8229600" cy="855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Mintaszöveg szerkesztése</a:t>
            </a:r>
          </a:p>
          <a:p>
            <a:pPr lvl="1"/>
            <a:r>
              <a:rPr lang="hu-HU" altLang="en-US" smtClean="0"/>
              <a:t>Második szint</a:t>
            </a:r>
          </a:p>
          <a:p>
            <a:pPr lvl="2"/>
            <a:r>
              <a:rPr lang="hu-HU" altLang="en-US" smtClean="0"/>
              <a:t>Harmadik szint</a:t>
            </a:r>
          </a:p>
          <a:p>
            <a:pPr lvl="3"/>
            <a:r>
              <a:rPr lang="hu-HU" altLang="en-US" smtClean="0"/>
              <a:t>Negyedik szint</a:t>
            </a:r>
          </a:p>
          <a:p>
            <a:pPr lvl="4"/>
            <a:r>
              <a:rPr lang="hu-HU" altLang="en-US" smtClean="0"/>
              <a:t>Ötödik szint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125"/>
            <a:ext cx="2133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+mj-lt"/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latin typeface="+mj-lt"/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125"/>
            <a:ext cx="2133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+mj-lt"/>
              </a:defRPr>
            </a:lvl1pPr>
          </a:lstStyle>
          <a:p>
            <a:pPr>
              <a:defRPr/>
            </a:pPr>
            <a:fld id="{6BA97C27-643A-46B5-BC28-681FD5402574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381000" y="171450"/>
            <a:ext cx="8229600" cy="457200"/>
          </a:xfrm>
          <a:custGeom>
            <a:avLst/>
            <a:gdLst>
              <a:gd name="T0" fmla="*/ 0 w 1000"/>
              <a:gd name="T1" fmla="*/ 457200 h 1000"/>
              <a:gd name="T2" fmla="*/ 0 w 1000"/>
              <a:gd name="T3" fmla="*/ 0 h 1000"/>
              <a:gd name="T4" fmla="*/ 82296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46291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de.uw.hu/index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1143000"/>
            <a:ext cx="7543800" cy="1314450"/>
          </a:xfrm>
        </p:spPr>
        <p:txBody>
          <a:bodyPr/>
          <a:lstStyle/>
          <a:p>
            <a:pPr eaLnBrk="1" hangingPunct="1"/>
            <a:r>
              <a:rPr lang="de-DE" altLang="hu-HU" sz="3500" smtClean="0">
                <a:solidFill>
                  <a:schemeClr val="accent2"/>
                </a:solidFill>
                <a:latin typeface="Garamond" pitchFamily="18" charset="0"/>
              </a:rPr>
              <a:t>Aktiv, Vorgangspassiv, Zustandspassiv, Zustandsreflexiv, Stativ, Adressatenpassiv, gehören-Passiv</a:t>
            </a:r>
            <a:endParaRPr lang="hu-HU" altLang="hu-HU" sz="3500" smtClean="0">
              <a:solidFill>
                <a:schemeClr val="accent2"/>
              </a:solidFill>
              <a:latin typeface="Garamond" pitchFamily="18" charset="0"/>
            </a:endParaRPr>
          </a:p>
          <a:p>
            <a:pPr eaLnBrk="1" hangingPunct="1"/>
            <a:endParaRPr lang="de-DE" altLang="hu-HU" sz="3500" smtClean="0">
              <a:solidFill>
                <a:schemeClr val="accent2"/>
              </a:solidFill>
              <a:latin typeface="Garamond" pitchFamily="18" charset="0"/>
            </a:endParaRPr>
          </a:p>
          <a:p>
            <a:pPr eaLnBrk="1" hangingPunct="1"/>
            <a:r>
              <a:rPr lang="hu-HU" altLang="hu-HU" sz="2000" smtClean="0">
                <a:solidFill>
                  <a:schemeClr val="accent2"/>
                </a:solidFill>
                <a:latin typeface="Garamond" pitchFamily="18" charset="0"/>
              </a:rPr>
              <a:t>Készítette: Szántai Gábor</a:t>
            </a:r>
            <a:br>
              <a:rPr lang="hu-HU" altLang="hu-HU" sz="2000" smtClean="0">
                <a:solidFill>
                  <a:schemeClr val="accent2"/>
                </a:solidFill>
                <a:latin typeface="Garamond" pitchFamily="18" charset="0"/>
              </a:rPr>
            </a:br>
            <a:r>
              <a:rPr lang="hu-HU" altLang="hu-HU" sz="2000" smtClean="0">
                <a:solidFill>
                  <a:schemeClr val="accent2"/>
                </a:solidFill>
                <a:latin typeface="Garamond" pitchFamily="18" charset="0"/>
                <a:hlinkClick r:id="rId3"/>
              </a:rPr>
              <a:t>http://de.uw.hu/index.html</a:t>
            </a:r>
            <a:r>
              <a:rPr lang="hu-HU" altLang="hu-HU" sz="2000" smtClean="0">
                <a:solidFill>
                  <a:schemeClr val="accent2"/>
                </a:solidFill>
                <a:latin typeface="Garamond" pitchFamily="18" charset="0"/>
              </a:rPr>
              <a:t> </a:t>
            </a:r>
            <a:endParaRPr lang="hu-HU" altLang="hu-HU" sz="3500" smtClean="0">
              <a:solidFill>
                <a:schemeClr val="accent2"/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smtClean="0"/>
              <a:t>Aktiv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altLang="hu-HU" sz="1600" smtClean="0"/>
              <a:t>Beim Aktiv steht der Urheber der Handlung im Vordergrund, der Prozess wird in den Hintergrund verdrängt.</a:t>
            </a:r>
          </a:p>
          <a:p>
            <a:pPr eaLnBrk="1" hangingPunct="1"/>
            <a:r>
              <a:rPr lang="hu-HU" altLang="hu-HU" sz="1600" smtClean="0"/>
              <a:t>Präs. </a:t>
            </a:r>
            <a:r>
              <a:rPr lang="de-DE" altLang="hu-HU" sz="1600" smtClean="0"/>
              <a:t>„Der Lehrer schenkt dem Schüler das Buch.”</a:t>
            </a:r>
          </a:p>
          <a:p>
            <a:pPr eaLnBrk="1" hangingPunct="1"/>
            <a:r>
              <a:rPr lang="hu-HU" altLang="hu-HU" sz="1600" smtClean="0"/>
              <a:t>Prät. </a:t>
            </a:r>
            <a:r>
              <a:rPr lang="de-DE" altLang="hu-HU" sz="1600" smtClean="0"/>
              <a:t>„Der Lehrer schenkte dem Schüler das Buch.”</a:t>
            </a:r>
          </a:p>
          <a:p>
            <a:pPr eaLnBrk="1" hangingPunct="1"/>
            <a:r>
              <a:rPr lang="hu-HU" altLang="hu-HU" sz="1600" smtClean="0"/>
              <a:t>Perf. </a:t>
            </a:r>
            <a:r>
              <a:rPr lang="de-DE" altLang="hu-HU" sz="1600" smtClean="0"/>
              <a:t>„Der Lehrer hat dem Schüler das Buch geschenkt.”</a:t>
            </a:r>
          </a:p>
          <a:p>
            <a:pPr eaLnBrk="1" hangingPunct="1"/>
            <a:r>
              <a:rPr lang="hu-HU" altLang="hu-HU" sz="1600" smtClean="0"/>
              <a:t>Plusq. </a:t>
            </a:r>
            <a:r>
              <a:rPr lang="de-DE" altLang="hu-HU" sz="1600" smtClean="0"/>
              <a:t>„Der Lehrer hatte dem Schüler das Buch geschenkt.”</a:t>
            </a:r>
          </a:p>
          <a:p>
            <a:pPr eaLnBrk="1" hangingPunct="1"/>
            <a:r>
              <a:rPr lang="hu-HU" altLang="hu-HU" sz="1600" smtClean="0"/>
              <a:t>Fut. I. </a:t>
            </a:r>
            <a:r>
              <a:rPr lang="de-DE" altLang="hu-HU" sz="1600" smtClean="0"/>
              <a:t>„Der Lehrer wird dem Schüler das Buch schenken.”</a:t>
            </a:r>
          </a:p>
          <a:p>
            <a:pPr eaLnBrk="1" hangingPunct="1"/>
            <a:r>
              <a:rPr lang="hu-HU" altLang="hu-HU" sz="1600" smtClean="0"/>
              <a:t>Fut. II. </a:t>
            </a:r>
            <a:r>
              <a:rPr lang="de-DE" altLang="hu-HU" sz="1600" smtClean="0"/>
              <a:t>„Der Lehrer wird dem Schüler das Buch geschenkt haben.”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smtClean="0"/>
              <a:t>Vorgangspassiv (VP)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altLang="hu-HU" sz="1600" smtClean="0"/>
              <a:t>Beim Vorgangspassiv steht der Prozess im Vordergrund, und das Agens (= Urheber der Handlung) wird verdrängt.</a:t>
            </a:r>
          </a:p>
          <a:p>
            <a:pPr eaLnBrk="1" hangingPunct="1"/>
            <a:r>
              <a:rPr lang="de-DE" altLang="hu-HU" sz="1600" u="sng" smtClean="0"/>
              <a:t>Aktiv:</a:t>
            </a:r>
            <a:r>
              <a:rPr lang="de-DE" altLang="hu-HU" sz="1600" smtClean="0"/>
              <a:t> </a:t>
            </a:r>
            <a:r>
              <a:rPr lang="hu-HU" altLang="hu-HU" sz="1600" smtClean="0"/>
              <a:t>„</a:t>
            </a:r>
            <a:r>
              <a:rPr lang="de-DE" altLang="hu-HU" sz="1600" smtClean="0">
                <a:solidFill>
                  <a:schemeClr val="accent2"/>
                </a:solidFill>
              </a:rPr>
              <a:t>Der Lehrer (Nominativ)</a:t>
            </a:r>
            <a:r>
              <a:rPr lang="de-DE" altLang="hu-HU" sz="1600" smtClean="0"/>
              <a:t> schenkt </a:t>
            </a:r>
            <a:r>
              <a:rPr lang="de-DE" altLang="hu-HU" sz="1600" smtClean="0">
                <a:solidFill>
                  <a:srgbClr val="FF3300"/>
                </a:solidFill>
              </a:rPr>
              <a:t>dem Schüler (Dativ)</a:t>
            </a:r>
            <a:r>
              <a:rPr lang="de-DE" altLang="hu-HU" sz="1600" smtClean="0"/>
              <a:t> </a:t>
            </a:r>
            <a:r>
              <a:rPr lang="de-DE" altLang="hu-HU" sz="1600" smtClean="0">
                <a:solidFill>
                  <a:srgbClr val="0066FF"/>
                </a:solidFill>
              </a:rPr>
              <a:t>das Buch (Akkusativ)</a:t>
            </a:r>
            <a:r>
              <a:rPr lang="de-DE" altLang="hu-HU" sz="1600" smtClean="0"/>
              <a:t>.</a:t>
            </a:r>
            <a:r>
              <a:rPr lang="hu-HU" altLang="hu-HU" sz="1600" smtClean="0"/>
              <a:t>”</a:t>
            </a:r>
            <a:endParaRPr lang="de-DE" altLang="hu-HU" sz="1600" smtClean="0"/>
          </a:p>
          <a:p>
            <a:pPr eaLnBrk="1" hangingPunct="1"/>
            <a:r>
              <a:rPr lang="de-DE" altLang="hu-HU" sz="1600" u="sng" smtClean="0"/>
              <a:t>VP:</a:t>
            </a:r>
            <a:r>
              <a:rPr lang="de-DE" altLang="hu-HU" sz="1600" smtClean="0"/>
              <a:t> </a:t>
            </a:r>
            <a:r>
              <a:rPr lang="hu-HU" altLang="hu-HU" sz="1600" smtClean="0"/>
              <a:t>Präs. </a:t>
            </a:r>
            <a:r>
              <a:rPr lang="de-DE" altLang="hu-HU" sz="1600" smtClean="0"/>
              <a:t>„</a:t>
            </a:r>
            <a:r>
              <a:rPr lang="de-DE" altLang="hu-HU" sz="1600" smtClean="0">
                <a:solidFill>
                  <a:srgbClr val="0066FF"/>
                </a:solidFill>
              </a:rPr>
              <a:t>Das Buch (Nominativ)</a:t>
            </a:r>
            <a:r>
              <a:rPr lang="de-DE" altLang="hu-HU" sz="1600" smtClean="0"/>
              <a:t> wird </a:t>
            </a:r>
            <a:r>
              <a:rPr lang="de-DE" altLang="hu-HU" sz="1600" smtClean="0">
                <a:solidFill>
                  <a:srgbClr val="FF3300"/>
                </a:solidFill>
              </a:rPr>
              <a:t>dem Schüler (</a:t>
            </a:r>
            <a:r>
              <a:rPr lang="de-DE" altLang="hu-HU" sz="1600" smtClean="0">
                <a:solidFill>
                  <a:srgbClr val="FF3300"/>
                </a:solidFill>
                <a:cs typeface="Arial" charset="0"/>
                <a:sym typeface="Wingdings" pitchFamily="2" charset="2"/>
              </a:rPr>
              <a:t>Dativ)</a:t>
            </a:r>
            <a:r>
              <a:rPr lang="de-DE" altLang="hu-HU" sz="1600" smtClean="0"/>
              <a:t> </a:t>
            </a:r>
            <a:r>
              <a:rPr lang="de-DE" altLang="hu-HU" sz="1600" smtClean="0">
                <a:solidFill>
                  <a:schemeClr val="accent2"/>
                </a:solidFill>
              </a:rPr>
              <a:t>vom Lehrer (</a:t>
            </a:r>
            <a:r>
              <a:rPr lang="de-DE" altLang="hu-HU" sz="1600" smtClean="0">
                <a:solidFill>
                  <a:schemeClr val="accent2"/>
                </a:solidFill>
                <a:cs typeface="Arial" charset="0"/>
                <a:sym typeface="Wingdings" pitchFamily="2" charset="2"/>
              </a:rPr>
              <a:t>von + Dativ)</a:t>
            </a:r>
            <a:r>
              <a:rPr lang="de-DE" altLang="hu-HU" sz="1600" smtClean="0"/>
              <a:t> geschenkt.”</a:t>
            </a:r>
          </a:p>
          <a:p>
            <a:pPr eaLnBrk="1" hangingPunct="1"/>
            <a:r>
              <a:rPr lang="hu-HU" altLang="hu-HU" sz="1600" smtClean="0"/>
              <a:t>Prät. </a:t>
            </a:r>
            <a:r>
              <a:rPr lang="de-DE" altLang="hu-HU" sz="1600" smtClean="0"/>
              <a:t>„Das Buch wurde dem Schüler vom Lehrer geschenkt.”</a:t>
            </a:r>
          </a:p>
          <a:p>
            <a:pPr eaLnBrk="1" hangingPunct="1"/>
            <a:r>
              <a:rPr lang="hu-HU" altLang="hu-HU" sz="1600" smtClean="0"/>
              <a:t>Perf. </a:t>
            </a:r>
            <a:r>
              <a:rPr lang="de-DE" altLang="hu-HU" sz="1600" smtClean="0"/>
              <a:t>„Das Buch ist dem Schüler vom Lehrer geschenkt worden.”</a:t>
            </a:r>
          </a:p>
          <a:p>
            <a:pPr eaLnBrk="1" hangingPunct="1"/>
            <a:r>
              <a:rPr lang="hu-HU" altLang="hu-HU" sz="1600" smtClean="0"/>
              <a:t>Plusq. </a:t>
            </a:r>
            <a:r>
              <a:rPr lang="de-DE" altLang="hu-HU" sz="1600" smtClean="0"/>
              <a:t>„Das Buch war dem Schüler vom Lehrer geschenkt worden.”</a:t>
            </a:r>
          </a:p>
          <a:p>
            <a:pPr eaLnBrk="1" hangingPunct="1"/>
            <a:r>
              <a:rPr lang="hu-HU" altLang="hu-HU" sz="1600" smtClean="0"/>
              <a:t>Fut. I. </a:t>
            </a:r>
            <a:r>
              <a:rPr lang="de-DE" altLang="hu-HU" sz="1600" smtClean="0"/>
              <a:t>„Das Buch wird dem Schüler vom Lehrer geschenkt werden.”</a:t>
            </a:r>
          </a:p>
          <a:p>
            <a:pPr eaLnBrk="1" hangingPunct="1"/>
            <a:r>
              <a:rPr lang="hu-HU" altLang="hu-HU" sz="1600" smtClean="0"/>
              <a:t>Fut. II. </a:t>
            </a:r>
            <a:r>
              <a:rPr lang="de-DE" altLang="hu-HU" sz="1600" smtClean="0"/>
              <a:t>„Das Buch wird dem Schüler vom Lehrer geschenkt worden sein.”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smtClean="0"/>
              <a:t>Vorgangspassiv (VP)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00050" indent="-40005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DE" altLang="hu-HU" sz="1600" smtClean="0"/>
              <a:t>Das VP ist nicht bildbar, wenn</a:t>
            </a:r>
          </a:p>
          <a:p>
            <a:pPr marL="400050" indent="-400050" eaLnBrk="1" hangingPunct="1">
              <a:lnSpc>
                <a:spcPct val="90000"/>
              </a:lnSpc>
            </a:pPr>
            <a:r>
              <a:rPr lang="de-DE" altLang="hu-HU" sz="1600" smtClean="0"/>
              <a:t>das finite Verb ein </a:t>
            </a:r>
            <a:r>
              <a:rPr lang="de-DE" altLang="hu-HU" sz="1600" i="1" smtClean="0"/>
              <a:t>sich</a:t>
            </a:r>
            <a:r>
              <a:rPr lang="de-DE" altLang="hu-HU" sz="1600" smtClean="0"/>
              <a:t>-Verb ist („Er schämt sich.”), </a:t>
            </a:r>
          </a:p>
          <a:p>
            <a:pPr marL="400050" indent="-400050" eaLnBrk="1" hangingPunct="1">
              <a:lnSpc>
                <a:spcPct val="90000"/>
              </a:lnSpc>
            </a:pPr>
            <a:r>
              <a:rPr lang="de-DE" altLang="hu-HU" sz="1600" smtClean="0"/>
              <a:t>das Verb keine Tätigkeit bezeichnet („Das Gras wächst.”),</a:t>
            </a:r>
          </a:p>
          <a:p>
            <a:pPr marL="400050" indent="-400050" eaLnBrk="1" hangingPunct="1">
              <a:lnSpc>
                <a:spcPct val="90000"/>
              </a:lnSpc>
            </a:pPr>
            <a:r>
              <a:rPr lang="de-DE" altLang="hu-HU" sz="1600" smtClean="0"/>
              <a:t>das im Akkusativ stehende Wort kein Objekt ist („Er aß den ganzen Abend.”).</a:t>
            </a:r>
          </a:p>
          <a:p>
            <a:pPr marL="400050" indent="-40005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DE" altLang="hu-HU" sz="1600" u="sng" smtClean="0"/>
              <a:t>„von” oder „durch”?</a:t>
            </a:r>
          </a:p>
          <a:p>
            <a:pPr marL="400050" indent="-400050" eaLnBrk="1" hangingPunct="1">
              <a:lnSpc>
                <a:spcPct val="90000"/>
              </a:lnSpc>
            </a:pPr>
            <a:r>
              <a:rPr lang="de-DE" altLang="hu-HU" sz="1600" u="sng" smtClean="0"/>
              <a:t>von:</a:t>
            </a:r>
            <a:r>
              <a:rPr lang="de-DE" altLang="hu-HU" sz="1600" smtClean="0"/>
              <a:t> bei persönlichen Agenzien, Tieren und Elementarkräften.</a:t>
            </a:r>
          </a:p>
          <a:p>
            <a:pPr marL="400050" indent="-400050" eaLnBrk="1" hangingPunct="1">
              <a:lnSpc>
                <a:spcPct val="90000"/>
              </a:lnSpc>
            </a:pPr>
            <a:r>
              <a:rPr lang="de-DE" altLang="hu-HU" sz="1600" u="sng" smtClean="0"/>
              <a:t>durch:</a:t>
            </a:r>
            <a:r>
              <a:rPr lang="de-DE" altLang="hu-HU" sz="1600" smtClean="0"/>
              <a:t> unpersönliche Agenzien</a:t>
            </a:r>
          </a:p>
          <a:p>
            <a:pPr marL="400050" indent="-40005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DE" altLang="hu-HU" sz="1600" u="sng" smtClean="0"/>
              <a:t>Was ändert sich infolge der Transformation?</a:t>
            </a:r>
          </a:p>
          <a:p>
            <a:pPr marL="400050" indent="-4000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de-DE" altLang="hu-HU" sz="1600" smtClean="0"/>
              <a:t>Nominativ &gt;</a:t>
            </a:r>
            <a:r>
              <a:rPr lang="de-DE" altLang="hu-HU" sz="1600" smtClean="0">
                <a:cs typeface="Arial" charset="0"/>
              </a:rPr>
              <a:t> von + Dat / durch + Akk</a:t>
            </a:r>
          </a:p>
          <a:p>
            <a:pPr marL="400050" indent="-4000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de-DE" altLang="hu-HU" sz="1600" smtClean="0">
                <a:cs typeface="Arial" charset="0"/>
              </a:rPr>
              <a:t>Akkusativ &gt; Nominativ</a:t>
            </a:r>
            <a:endParaRPr lang="hu-HU" altLang="hu-HU" sz="1600" smtClean="0">
              <a:cs typeface="Arial" charset="0"/>
            </a:endParaRPr>
          </a:p>
          <a:p>
            <a:pPr marL="400050" indent="-4000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hu-HU" altLang="hu-HU" sz="1600" smtClean="0">
                <a:cs typeface="Arial" charset="0"/>
              </a:rPr>
              <a:t>Dativ &gt; Dativ</a:t>
            </a:r>
            <a:endParaRPr lang="de-DE" altLang="hu-HU" sz="1600" smtClean="0">
              <a:cs typeface="Arial" charset="0"/>
            </a:endParaRPr>
          </a:p>
          <a:p>
            <a:pPr marL="400050" indent="-4000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de-DE" altLang="hu-HU" sz="1600" smtClean="0">
                <a:cs typeface="Arial" charset="0"/>
              </a:rPr>
              <a:t>Verb &gt; werden + Partizip II. (Z.B.: schenken &gt; wird geschenkt)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smtClean="0"/>
              <a:t>Zustandspassiv (ZP)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00150"/>
            <a:ext cx="8686800" cy="3398838"/>
          </a:xfrm>
        </p:spPr>
        <p:txBody>
          <a:bodyPr/>
          <a:lstStyle/>
          <a:p>
            <a:pPr eaLnBrk="1" hangingPunct="1"/>
            <a:r>
              <a:rPr lang="de-DE" altLang="hu-HU" sz="1600" smtClean="0"/>
              <a:t>Das ZP drückt nicht einen Prozess aus, sondern einen Zustand als Resultat eines Prozesses (Folgezustand eines Geschehens) und ist völlig agensabgewandt (dem Agens gegenüber gleichgültig).</a:t>
            </a:r>
          </a:p>
          <a:p>
            <a:pPr eaLnBrk="1" hangingPunct="1"/>
            <a:r>
              <a:rPr lang="de-DE" altLang="hu-HU" sz="1600" u="sng" smtClean="0"/>
              <a:t>Aktiv:</a:t>
            </a:r>
            <a:r>
              <a:rPr lang="de-DE" altLang="hu-HU" sz="1600" smtClean="0"/>
              <a:t> </a:t>
            </a:r>
            <a:r>
              <a:rPr lang="de-DE" altLang="hu-HU" sz="1600" smtClean="0">
                <a:solidFill>
                  <a:schemeClr val="accent2"/>
                </a:solidFill>
              </a:rPr>
              <a:t>Der Lehrer (Nominativ)</a:t>
            </a:r>
            <a:r>
              <a:rPr lang="de-DE" altLang="hu-HU" sz="1600" smtClean="0"/>
              <a:t> schenkt </a:t>
            </a:r>
            <a:r>
              <a:rPr lang="de-DE" altLang="hu-HU" sz="1600" smtClean="0">
                <a:solidFill>
                  <a:srgbClr val="FF3300"/>
                </a:solidFill>
              </a:rPr>
              <a:t>dem Schüler (Dativ)</a:t>
            </a:r>
            <a:r>
              <a:rPr lang="de-DE" altLang="hu-HU" sz="1600" smtClean="0"/>
              <a:t> </a:t>
            </a:r>
            <a:r>
              <a:rPr lang="de-DE" altLang="hu-HU" sz="1600" smtClean="0">
                <a:solidFill>
                  <a:srgbClr val="0066FF"/>
                </a:solidFill>
              </a:rPr>
              <a:t>das Buch (Akkusativ)</a:t>
            </a:r>
            <a:r>
              <a:rPr lang="de-DE" altLang="hu-HU" sz="1600" smtClean="0"/>
              <a:t>.</a:t>
            </a:r>
          </a:p>
          <a:p>
            <a:pPr eaLnBrk="1" hangingPunct="1"/>
            <a:r>
              <a:rPr lang="de-DE" altLang="hu-HU" sz="1600" u="sng" smtClean="0"/>
              <a:t>ZP:</a:t>
            </a:r>
            <a:r>
              <a:rPr lang="de-DE" altLang="hu-HU" sz="1600" smtClean="0"/>
              <a:t> </a:t>
            </a:r>
            <a:r>
              <a:rPr lang="hu-HU" altLang="hu-HU" sz="1600" smtClean="0"/>
              <a:t>Präs. </a:t>
            </a:r>
            <a:r>
              <a:rPr lang="de-DE" altLang="hu-HU" sz="1600" smtClean="0"/>
              <a:t>„</a:t>
            </a:r>
            <a:r>
              <a:rPr lang="de-DE" altLang="hu-HU" sz="1600" smtClean="0">
                <a:solidFill>
                  <a:srgbClr val="0066FF"/>
                </a:solidFill>
              </a:rPr>
              <a:t>Das Buch (Nominativ)</a:t>
            </a:r>
            <a:r>
              <a:rPr lang="de-DE" altLang="hu-HU" sz="1600" smtClean="0"/>
              <a:t> ist </a:t>
            </a:r>
            <a:r>
              <a:rPr lang="de-DE" altLang="hu-HU" sz="1600" smtClean="0">
                <a:solidFill>
                  <a:srgbClr val="FF3300"/>
                </a:solidFill>
              </a:rPr>
              <a:t>(dem Schüler) (Dativ)</a:t>
            </a:r>
            <a:r>
              <a:rPr lang="de-DE" altLang="hu-HU" sz="1600" smtClean="0"/>
              <a:t> geschenkt.”</a:t>
            </a:r>
          </a:p>
          <a:p>
            <a:pPr eaLnBrk="1" hangingPunct="1"/>
            <a:r>
              <a:rPr lang="hu-HU" altLang="hu-HU" sz="1600" smtClean="0"/>
              <a:t>Prät. </a:t>
            </a:r>
            <a:r>
              <a:rPr lang="de-DE" altLang="hu-HU" sz="1600" smtClean="0"/>
              <a:t>„Das Buch war (dem Schüler) geschenkt.”</a:t>
            </a:r>
          </a:p>
          <a:p>
            <a:pPr eaLnBrk="1" hangingPunct="1"/>
            <a:r>
              <a:rPr lang="hu-HU" altLang="hu-HU" sz="1600" smtClean="0"/>
              <a:t>Perf. </a:t>
            </a:r>
            <a:r>
              <a:rPr lang="de-DE" altLang="hu-HU" sz="1600" smtClean="0"/>
              <a:t>„Das Buch ist (dem Schüler) geschenkt gewesen”.</a:t>
            </a:r>
          </a:p>
          <a:p>
            <a:pPr eaLnBrk="1" hangingPunct="1"/>
            <a:r>
              <a:rPr lang="hu-HU" altLang="hu-HU" sz="1600" smtClean="0"/>
              <a:t>Plusq. </a:t>
            </a:r>
            <a:r>
              <a:rPr lang="de-DE" altLang="hu-HU" sz="1600" smtClean="0"/>
              <a:t>„Das Buch war (dem Schüler) geschenkt gewesen.”</a:t>
            </a:r>
          </a:p>
          <a:p>
            <a:pPr eaLnBrk="1" hangingPunct="1"/>
            <a:r>
              <a:rPr lang="hu-HU" altLang="hu-HU" sz="1600" smtClean="0"/>
              <a:t>Fut. I. </a:t>
            </a:r>
            <a:r>
              <a:rPr lang="de-DE" altLang="hu-HU" sz="1600" smtClean="0"/>
              <a:t>„Das Buch wird (dem Schüler) geschenkt sein.”</a:t>
            </a:r>
          </a:p>
          <a:p>
            <a:pPr eaLnBrk="1" hangingPunct="1"/>
            <a:r>
              <a:rPr lang="hu-HU" altLang="hu-HU" sz="1600" smtClean="0"/>
              <a:t>Fut. II. </a:t>
            </a:r>
            <a:r>
              <a:rPr lang="de-DE" altLang="hu-HU" sz="1600" smtClean="0"/>
              <a:t>„Das Buch wird (dem Schüler) geschenkt gewesen sein.”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smtClean="0"/>
              <a:t>Zustandspassiv (ZP)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31888"/>
            <a:ext cx="8291513" cy="3478212"/>
          </a:xfrm>
        </p:spPr>
        <p:txBody>
          <a:bodyPr/>
          <a:lstStyle/>
          <a:p>
            <a:pPr eaLnBrk="1" hangingPunct="1">
              <a:defRPr/>
            </a:pPr>
            <a:r>
              <a:rPr lang="de-DE" altLang="hu-HU" sz="1600" dirty="0" smtClean="0"/>
              <a:t>Das ZP ist nur dann möglich, wenn auch die entsprechende VP-Form besteht!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de-DE" altLang="hu-HU" sz="1600" dirty="0" smtClean="0"/>
              <a:t>Das Zustandspassiv ist nicht möglich:</a:t>
            </a:r>
          </a:p>
          <a:p>
            <a:pPr eaLnBrk="1" hangingPunct="1">
              <a:defRPr/>
            </a:pPr>
            <a:r>
              <a:rPr lang="de-DE" altLang="hu-HU" sz="1600" dirty="0" smtClean="0"/>
              <a:t>von intransitiven Verben</a:t>
            </a:r>
            <a:r>
              <a:rPr lang="de-DE" altLang="hu-HU" sz="1600" baseline="30000" dirty="0" smtClean="0"/>
              <a:t>1</a:t>
            </a:r>
            <a:r>
              <a:rPr lang="de-DE" altLang="hu-HU" sz="1600" dirty="0" smtClean="0"/>
              <a:t> („Ich schlafe.”),</a:t>
            </a:r>
          </a:p>
          <a:p>
            <a:pPr eaLnBrk="1" hangingPunct="1">
              <a:defRPr/>
            </a:pPr>
            <a:r>
              <a:rPr lang="de-DE" altLang="hu-HU" sz="1600" dirty="0" smtClean="0"/>
              <a:t>von </a:t>
            </a:r>
            <a:r>
              <a:rPr lang="de-DE" altLang="hu-HU" sz="1600" i="1" dirty="0" smtClean="0"/>
              <a:t>sich</a:t>
            </a:r>
            <a:r>
              <a:rPr lang="de-DE" altLang="hu-HU" sz="1600" dirty="0" smtClean="0"/>
              <a:t>-Verben („Ich freue mich.”),</a:t>
            </a:r>
          </a:p>
          <a:p>
            <a:pPr eaLnBrk="1" hangingPunct="1">
              <a:defRPr/>
            </a:pPr>
            <a:r>
              <a:rPr lang="de-DE" altLang="hu-HU" sz="1600" dirty="0" smtClean="0"/>
              <a:t>von durativen transitiven Verben</a:t>
            </a:r>
            <a:r>
              <a:rPr lang="de-DE" altLang="hu-HU" sz="1600" baseline="30000" dirty="0" smtClean="0"/>
              <a:t>2</a:t>
            </a:r>
            <a:r>
              <a:rPr lang="de-DE" altLang="hu-HU" sz="1600" dirty="0" smtClean="0"/>
              <a:t> („Er schuldet mir 100 Euro.”),</a:t>
            </a:r>
          </a:p>
          <a:p>
            <a:pPr eaLnBrk="1" hangingPunct="1">
              <a:defRPr/>
            </a:pPr>
            <a:r>
              <a:rPr lang="de-DE" altLang="hu-HU" sz="1600" dirty="0" smtClean="0"/>
              <a:t>Von transitiven perfektiven Verben</a:t>
            </a:r>
            <a:r>
              <a:rPr lang="de-DE" altLang="hu-HU" sz="1600" baseline="30000" dirty="0" smtClean="0"/>
              <a:t>3</a:t>
            </a:r>
            <a:r>
              <a:rPr lang="de-DE" altLang="hu-HU" sz="1600" dirty="0" smtClean="0"/>
              <a:t>, die keine Qualitätsveränderung ausdrücken („Er hat mich beglückwünscht.”).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de-DE" altLang="hu-HU" sz="1600" dirty="0" smtClean="0"/>
              <a:t>Das ZP ist nur von solchen transitiven Verben bildbar, die perfektiv und transformativ</a:t>
            </a:r>
            <a:r>
              <a:rPr lang="de-DE" altLang="hu-HU" sz="1600" baseline="30000" dirty="0" smtClean="0"/>
              <a:t>4</a:t>
            </a:r>
            <a:r>
              <a:rPr lang="de-DE" altLang="hu-HU" sz="1600" dirty="0" smtClean="0"/>
              <a:t> sind.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de-DE" altLang="hu-HU" sz="1050" i="1" dirty="0" smtClean="0"/>
              <a:t>1: Verben, bei denen kein Akkusativobjekt stehen kann. Im Gegensatz zu transitiven (</a:t>
            </a:r>
            <a:r>
              <a:rPr lang="de-DE" altLang="hu-HU" sz="1050" i="1" dirty="0" err="1" smtClean="0"/>
              <a:t>tr</a:t>
            </a:r>
            <a:r>
              <a:rPr lang="de-DE" altLang="hu-HU" sz="1050" i="1" dirty="0" smtClean="0"/>
              <a:t>.) Verben!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de-DE" altLang="hu-HU" sz="1050" i="1" dirty="0" smtClean="0"/>
              <a:t>2: </a:t>
            </a:r>
            <a:r>
              <a:rPr lang="de-DE" altLang="hu-HU" sz="1050" i="1" dirty="0" err="1" smtClean="0"/>
              <a:t>Tr</a:t>
            </a:r>
            <a:r>
              <a:rPr lang="de-DE" altLang="hu-HU" sz="1050" i="1" dirty="0" smtClean="0"/>
              <a:t>. Verben, die den reinen Ablauf eines Geschehens ohne Rücksicht auf dessen Anfang und Ende bezeichnen.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de-DE" altLang="hu-HU" sz="1050" i="1" dirty="0" smtClean="0"/>
              <a:t>3: </a:t>
            </a:r>
            <a:r>
              <a:rPr lang="de-DE" altLang="hu-HU" sz="1050" i="1" dirty="0" err="1" smtClean="0"/>
              <a:t>Tr</a:t>
            </a:r>
            <a:r>
              <a:rPr lang="de-DE" altLang="hu-HU" sz="1050" i="1" dirty="0" smtClean="0"/>
              <a:t>. Verben, die den Verlauf des Geschehens zeitlich eingrenzen oder den Übergang von einem Geschehen zu einem anderen Geschehen ausdrücken.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de-DE" altLang="hu-HU" sz="1050" i="1" dirty="0" smtClean="0"/>
              <a:t>4: Perfektive Verben, die den Übergang von einem Zustand zu einem anderen Zustand ausdrücken.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44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44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smtClean="0"/>
              <a:t>Zustandspassiv (ZP)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95300" indent="-4953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DE" altLang="hu-HU" sz="1600" u="sng" smtClean="0"/>
              <a:t>Was ändert sich infolge der Transformation?</a:t>
            </a:r>
          </a:p>
          <a:p>
            <a:pPr marL="495300" indent="-4953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de-DE" altLang="hu-HU" sz="1600" smtClean="0"/>
              <a:t>Akkusativ &gt;</a:t>
            </a:r>
            <a:r>
              <a:rPr lang="de-DE" altLang="hu-HU" sz="1600" smtClean="0">
                <a:cs typeface="Arial" charset="0"/>
              </a:rPr>
              <a:t> Nominativ</a:t>
            </a:r>
          </a:p>
          <a:p>
            <a:pPr marL="495300" indent="-4953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de-DE" altLang="hu-HU" sz="1600" i="1" smtClean="0">
                <a:cs typeface="Arial" charset="0"/>
              </a:rPr>
              <a:t>Das ZP lässt gewöhnlich keine Agensbestimmung zu, nur in gewissen Fällen:</a:t>
            </a:r>
          </a:p>
          <a:p>
            <a:pPr marL="495300" indent="-4953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hu-HU" altLang="hu-HU" sz="1600" smtClean="0">
                <a:cs typeface="Arial" charset="0"/>
              </a:rPr>
              <a:t>	</a:t>
            </a:r>
            <a:r>
              <a:rPr lang="de-DE" altLang="hu-HU" sz="1600" smtClean="0">
                <a:cs typeface="Arial" charset="0"/>
              </a:rPr>
              <a:t>Nominativ &gt; von + Dat</a:t>
            </a:r>
          </a:p>
          <a:p>
            <a:pPr marL="495300" indent="-4953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hu-HU" altLang="hu-HU" sz="1600" smtClean="0">
                <a:cs typeface="Arial" charset="0"/>
              </a:rPr>
              <a:t>		</a:t>
            </a:r>
            <a:r>
              <a:rPr lang="de-DE" altLang="hu-HU" sz="1600" u="sng" smtClean="0">
                <a:cs typeface="Arial" charset="0"/>
              </a:rPr>
              <a:t>Z.B.:</a:t>
            </a:r>
            <a:r>
              <a:rPr lang="de-DE" altLang="hu-HU" sz="1600" smtClean="0">
                <a:cs typeface="Arial" charset="0"/>
              </a:rPr>
              <a:t> „Der Vorschlag ist von ihm abgelehnt.” (die Agensbestimmung ist nur zulässig, wenn der neue Zustand </a:t>
            </a:r>
            <a:r>
              <a:rPr lang="hu-HU" altLang="hu-HU" sz="1600" smtClean="0">
                <a:cs typeface="Arial" charset="0"/>
              </a:rPr>
              <a:t>	</a:t>
            </a:r>
            <a:r>
              <a:rPr lang="de-DE" altLang="hu-HU" sz="1600" smtClean="0">
                <a:cs typeface="Arial" charset="0"/>
              </a:rPr>
              <a:t>womöglich rückgängig gemacht werden könnte) →  </a:t>
            </a:r>
            <a:r>
              <a:rPr lang="hu-HU" altLang="hu-HU" sz="1600" smtClean="0">
                <a:cs typeface="Arial" charset="0"/>
              </a:rPr>
              <a:t>(</a:t>
            </a:r>
            <a:r>
              <a:rPr lang="de-DE" altLang="hu-HU" sz="1600" smtClean="0">
                <a:cs typeface="Arial" charset="0"/>
              </a:rPr>
              <a:t>der</a:t>
            </a:r>
            <a:r>
              <a:rPr lang="hu-HU" altLang="hu-HU" sz="1600" smtClean="0">
                <a:cs typeface="Arial" charset="0"/>
              </a:rPr>
              <a:t> H</a:t>
            </a:r>
            <a:r>
              <a:rPr lang="de-DE" altLang="hu-HU" sz="1600" smtClean="0">
                <a:cs typeface="Arial" charset="0"/>
              </a:rPr>
              <a:t>andlungsträger kann den Vorschlag noch nachträglich </a:t>
            </a:r>
            <a:r>
              <a:rPr lang="hu-HU" altLang="hu-HU" sz="1600" smtClean="0">
                <a:cs typeface="Arial" charset="0"/>
              </a:rPr>
              <a:t>	</a:t>
            </a:r>
            <a:r>
              <a:rPr lang="de-DE" altLang="hu-HU" sz="1600" smtClean="0">
                <a:cs typeface="Arial" charset="0"/>
              </a:rPr>
              <a:t>annehmen, folglich ist er semantisch relevant</a:t>
            </a:r>
            <a:r>
              <a:rPr lang="hu-HU" altLang="hu-HU" sz="1600" smtClean="0">
                <a:cs typeface="Arial" charset="0"/>
              </a:rPr>
              <a:t>)</a:t>
            </a:r>
          </a:p>
          <a:p>
            <a:pPr marL="495300" indent="-495300" eaLnBrk="1" hangingPunct="1">
              <a:lnSpc>
                <a:spcPct val="90000"/>
              </a:lnSpc>
              <a:buFont typeface="Wingdings" pitchFamily="2" charset="2"/>
              <a:buAutoNum type="arabicPeriod" startAt="3"/>
            </a:pPr>
            <a:r>
              <a:rPr lang="hu-HU" altLang="hu-HU" sz="1600" smtClean="0">
                <a:cs typeface="Arial" charset="0"/>
              </a:rPr>
              <a:t>Dativ &gt; Dativ</a:t>
            </a:r>
            <a:endParaRPr lang="de-DE" altLang="hu-HU" sz="1600" smtClean="0">
              <a:cs typeface="Arial" charset="0"/>
            </a:endParaRPr>
          </a:p>
          <a:p>
            <a:pPr marL="495300" indent="-495300" eaLnBrk="1" hangingPunct="1">
              <a:lnSpc>
                <a:spcPct val="90000"/>
              </a:lnSpc>
              <a:buFont typeface="Wingdings" pitchFamily="2" charset="2"/>
              <a:buAutoNum type="arabicPeriod" startAt="4"/>
            </a:pPr>
            <a:r>
              <a:rPr lang="de-DE" altLang="hu-HU" sz="1600" smtClean="0">
                <a:cs typeface="Arial" charset="0"/>
              </a:rPr>
              <a:t>Verb &gt; sein + Partizip II (Z.B.: schenken &gt; ist geschenkt)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hu-HU" smtClean="0"/>
              <a:t>Zustandsreflexiv (ZR) und</a:t>
            </a:r>
            <a:br>
              <a:rPr lang="de-DE" altLang="hu-HU" smtClean="0"/>
            </a:br>
            <a:r>
              <a:rPr lang="de-DE" altLang="hu-HU" smtClean="0"/>
              <a:t>Stativ (allgemeine Zustandsform)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49400"/>
            <a:ext cx="8229600" cy="339883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DE" altLang="hu-HU" sz="1600" u="sng" smtClean="0"/>
              <a:t>Zustandsreflexiv:</a:t>
            </a:r>
          </a:p>
          <a:p>
            <a:pPr eaLnBrk="1" hangingPunct="1">
              <a:lnSpc>
                <a:spcPct val="90000"/>
              </a:lnSpc>
            </a:pPr>
            <a:r>
              <a:rPr lang="de-DE" altLang="hu-HU" sz="1600" smtClean="0"/>
              <a:t>„Das Mädchen ist verliebt.” (ZR)</a:t>
            </a:r>
            <a:r>
              <a:rPr lang="hu-HU" altLang="hu-HU" sz="1600" smtClean="0"/>
              <a:t> </a:t>
            </a:r>
            <a:r>
              <a:rPr lang="de-DE" altLang="hu-HU" sz="1600" i="1" smtClean="0">
                <a:solidFill>
                  <a:srgbClr val="FF3300"/>
                </a:solidFill>
              </a:rPr>
              <a:t>Kein Zustandspassiv!</a:t>
            </a:r>
            <a:endParaRPr lang="de-DE" altLang="hu-HU" sz="1600" smtClean="0"/>
          </a:p>
          <a:p>
            <a:pPr eaLnBrk="1" hangingPunct="1">
              <a:lnSpc>
                <a:spcPct val="90000"/>
              </a:lnSpc>
            </a:pPr>
            <a:r>
              <a:rPr lang="de-DE" altLang="hu-HU" sz="1600" smtClean="0"/>
              <a:t>„Das Buch ist übersetzt.” (ZP)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DE" altLang="hu-HU" sz="1600" smtClean="0"/>
              <a:t>Unterschied: ZP ist auf Perfektiv VP zurückzuführen, ZR ist nicht darauf zurückzuführen!</a:t>
            </a:r>
          </a:p>
          <a:p>
            <a:pPr eaLnBrk="1" hangingPunct="1">
              <a:lnSpc>
                <a:spcPct val="90000"/>
              </a:lnSpc>
            </a:pPr>
            <a:r>
              <a:rPr lang="de-DE" altLang="hu-HU" sz="1600" smtClean="0"/>
              <a:t>„Das Mädchen ist verliebt worden.” – agrammatisch.</a:t>
            </a:r>
          </a:p>
          <a:p>
            <a:pPr eaLnBrk="1" hangingPunct="1">
              <a:lnSpc>
                <a:spcPct val="90000"/>
              </a:lnSpc>
            </a:pPr>
            <a:r>
              <a:rPr lang="de-DE" altLang="hu-HU" sz="1600" smtClean="0"/>
              <a:t>„Das Buch ist übersetzt worden.” – grammatisch korrekt.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DE" altLang="hu-HU" sz="1600" u="sng" smtClean="0"/>
              <a:t>Stativ:</a:t>
            </a:r>
          </a:p>
          <a:p>
            <a:pPr eaLnBrk="1" hangingPunct="1">
              <a:lnSpc>
                <a:spcPct val="90000"/>
              </a:lnSpc>
            </a:pPr>
            <a:r>
              <a:rPr lang="de-DE" altLang="hu-HU" sz="1600" smtClean="0"/>
              <a:t>„In der Flasche ist Benzin enthalten.” (Stativ) </a:t>
            </a:r>
            <a:r>
              <a:rPr lang="de-DE" altLang="hu-HU" sz="1600" i="1" smtClean="0">
                <a:solidFill>
                  <a:srgbClr val="FF3300"/>
                </a:solidFill>
              </a:rPr>
              <a:t>Kein Zustandspassiv!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DE" altLang="hu-HU" sz="1600" smtClean="0"/>
              <a:t>	= „Die Flasche enthält Benzin.”</a:t>
            </a:r>
          </a:p>
          <a:p>
            <a:pPr eaLnBrk="1" hangingPunct="1">
              <a:lnSpc>
                <a:spcPct val="90000"/>
              </a:lnSpc>
            </a:pPr>
            <a:r>
              <a:rPr lang="de-DE" altLang="hu-HU" sz="1600" smtClean="0"/>
              <a:t>„Was ist damit gemeint?” (Stativ) </a:t>
            </a:r>
            <a:r>
              <a:rPr lang="de-DE" altLang="hu-HU" sz="1600" i="1" smtClean="0">
                <a:solidFill>
                  <a:srgbClr val="FF3300"/>
                </a:solidFill>
              </a:rPr>
              <a:t>Kein Zustandspassiv!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de-DE" altLang="hu-HU" sz="1600" smtClean="0"/>
              <a:t>	= „Was meint man damit?”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hu-HU" smtClean="0"/>
              <a:t>Adressatenpassiv (AP)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006475"/>
            <a:ext cx="8229600" cy="36401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hu-HU" sz="1600" u="sng" smtClean="0"/>
              <a:t>Aktiv:</a:t>
            </a:r>
            <a:r>
              <a:rPr lang="de-DE" altLang="hu-HU" sz="1600" smtClean="0"/>
              <a:t> „</a:t>
            </a:r>
            <a:r>
              <a:rPr lang="de-DE" altLang="hu-HU" sz="1600" smtClean="0">
                <a:solidFill>
                  <a:schemeClr val="accent2"/>
                </a:solidFill>
              </a:rPr>
              <a:t>Der Lehrer (Nominativ)</a:t>
            </a:r>
            <a:r>
              <a:rPr lang="de-DE" altLang="hu-HU" sz="1600" smtClean="0"/>
              <a:t> schenkt </a:t>
            </a:r>
            <a:r>
              <a:rPr lang="de-DE" altLang="hu-HU" sz="1600" smtClean="0">
                <a:solidFill>
                  <a:srgbClr val="FF3300"/>
                </a:solidFill>
              </a:rPr>
              <a:t>dem Schüler (Dativ)</a:t>
            </a:r>
            <a:r>
              <a:rPr lang="de-DE" altLang="hu-HU" sz="1600" smtClean="0"/>
              <a:t> </a:t>
            </a:r>
            <a:r>
              <a:rPr lang="de-DE" altLang="hu-HU" sz="1600" smtClean="0">
                <a:solidFill>
                  <a:srgbClr val="0066FF"/>
                </a:solidFill>
              </a:rPr>
              <a:t>das Buch (Akkusativ)</a:t>
            </a:r>
            <a:r>
              <a:rPr lang="de-DE" altLang="hu-HU" sz="1600" smtClean="0"/>
              <a:t>.”</a:t>
            </a:r>
          </a:p>
          <a:p>
            <a:pPr eaLnBrk="1" hangingPunct="1">
              <a:lnSpc>
                <a:spcPct val="90000"/>
              </a:lnSpc>
            </a:pPr>
            <a:r>
              <a:rPr lang="de-DE" altLang="hu-HU" sz="1600" u="sng" smtClean="0"/>
              <a:t>AP:</a:t>
            </a:r>
            <a:r>
              <a:rPr lang="de-DE" altLang="hu-HU" sz="1600" smtClean="0"/>
              <a:t> </a:t>
            </a:r>
            <a:r>
              <a:rPr lang="hu-HU" altLang="hu-HU" sz="1600" smtClean="0"/>
              <a:t>Präs. </a:t>
            </a:r>
            <a:r>
              <a:rPr lang="de-DE" altLang="hu-HU" sz="1600" smtClean="0"/>
              <a:t>„</a:t>
            </a:r>
            <a:r>
              <a:rPr lang="de-DE" altLang="hu-HU" sz="1600" smtClean="0">
                <a:solidFill>
                  <a:srgbClr val="FF3300"/>
                </a:solidFill>
              </a:rPr>
              <a:t>Der Schüler (Nominativ)</a:t>
            </a:r>
            <a:r>
              <a:rPr lang="de-DE" altLang="hu-HU" sz="1600" smtClean="0"/>
              <a:t> bekommt / erhält / kriegt </a:t>
            </a:r>
            <a:r>
              <a:rPr lang="de-DE" altLang="hu-HU" sz="1600" smtClean="0">
                <a:solidFill>
                  <a:schemeClr val="accent2"/>
                </a:solidFill>
              </a:rPr>
              <a:t>vom Lehrer (von + Dativ)</a:t>
            </a:r>
            <a:r>
              <a:rPr lang="de-DE" altLang="hu-HU" sz="1600" smtClean="0"/>
              <a:t> </a:t>
            </a:r>
            <a:r>
              <a:rPr lang="de-DE" altLang="hu-HU" sz="1600" smtClean="0">
                <a:solidFill>
                  <a:srgbClr val="0066FF"/>
                </a:solidFill>
              </a:rPr>
              <a:t>das Buch (Akkusativ) </a:t>
            </a:r>
            <a:r>
              <a:rPr lang="de-DE" altLang="hu-HU" sz="1600" smtClean="0"/>
              <a:t>geschenkt.”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1600" smtClean="0"/>
              <a:t>Prät. „</a:t>
            </a:r>
            <a:r>
              <a:rPr lang="de-DE" altLang="hu-HU" sz="1600" smtClean="0"/>
              <a:t>Der Schüler bekam / erhielt / kriegte vom Lehrer das Buch geschenkt.</a:t>
            </a:r>
            <a:r>
              <a:rPr lang="hu-HU" altLang="hu-HU" sz="1600" smtClean="0"/>
              <a:t>”</a:t>
            </a:r>
            <a:endParaRPr lang="de-DE" altLang="hu-HU" sz="1600" smtClean="0"/>
          </a:p>
          <a:p>
            <a:pPr eaLnBrk="1" hangingPunct="1">
              <a:lnSpc>
                <a:spcPct val="90000"/>
              </a:lnSpc>
            </a:pPr>
            <a:r>
              <a:rPr lang="hu-HU" altLang="hu-HU" sz="1600" smtClean="0"/>
              <a:t>Perf. „</a:t>
            </a:r>
            <a:r>
              <a:rPr lang="de-DE" altLang="hu-HU" sz="1600" smtClean="0"/>
              <a:t>Der Schüler hat vom Lehrer das Buch geschenkt bekommen / erhalten / gekriegt.</a:t>
            </a:r>
            <a:r>
              <a:rPr lang="hu-HU" altLang="hu-HU" sz="1600" smtClean="0"/>
              <a:t>”</a:t>
            </a:r>
            <a:endParaRPr lang="de-DE" altLang="hu-HU" sz="1600" smtClean="0"/>
          </a:p>
          <a:p>
            <a:pPr eaLnBrk="1" hangingPunct="1">
              <a:lnSpc>
                <a:spcPct val="90000"/>
              </a:lnSpc>
            </a:pPr>
            <a:r>
              <a:rPr lang="hu-HU" altLang="hu-HU" sz="1600" smtClean="0"/>
              <a:t>Plusq. „</a:t>
            </a:r>
            <a:r>
              <a:rPr lang="de-DE" altLang="hu-HU" sz="1600" smtClean="0"/>
              <a:t>Der Schüler hatte vom Lehrer das Buch geschenkt bekommen / erhalten / gekriegt.</a:t>
            </a:r>
            <a:r>
              <a:rPr lang="hu-HU" altLang="hu-HU" sz="1600" smtClean="0"/>
              <a:t>”</a:t>
            </a:r>
            <a:endParaRPr lang="de-DE" altLang="hu-HU" sz="1600" smtClean="0"/>
          </a:p>
          <a:p>
            <a:pPr eaLnBrk="1" hangingPunct="1">
              <a:lnSpc>
                <a:spcPct val="90000"/>
              </a:lnSpc>
            </a:pPr>
            <a:r>
              <a:rPr lang="hu-HU" altLang="hu-HU" sz="1600" smtClean="0"/>
              <a:t>Fut. I. „</a:t>
            </a:r>
            <a:r>
              <a:rPr lang="de-DE" altLang="hu-HU" sz="1600" smtClean="0"/>
              <a:t>Der Schüler wird vom Lehrer das Buch geschenkt bekommen / erhalten / kriegen.</a:t>
            </a:r>
            <a:r>
              <a:rPr lang="hu-HU" altLang="hu-HU" sz="1600" smtClean="0"/>
              <a:t>”</a:t>
            </a:r>
            <a:endParaRPr lang="de-DE" altLang="hu-HU" sz="1600" smtClean="0"/>
          </a:p>
          <a:p>
            <a:pPr eaLnBrk="1" hangingPunct="1">
              <a:lnSpc>
                <a:spcPct val="90000"/>
              </a:lnSpc>
            </a:pPr>
            <a:r>
              <a:rPr lang="hu-HU" altLang="hu-HU" sz="1600" smtClean="0"/>
              <a:t>Fut. II. „</a:t>
            </a:r>
            <a:r>
              <a:rPr lang="de-DE" altLang="hu-HU" sz="1600" smtClean="0"/>
              <a:t>Der Schüler wird vom Lehrer das Buch geschenkt bekommen / erhalten / gekriegt haben.</a:t>
            </a:r>
            <a:r>
              <a:rPr lang="hu-HU" altLang="hu-HU" sz="1600" smtClean="0"/>
              <a:t>”</a:t>
            </a:r>
            <a:br>
              <a:rPr lang="hu-HU" altLang="hu-HU" sz="1600" smtClean="0"/>
            </a:br>
            <a:r>
              <a:rPr lang="hu-HU" altLang="hu-HU" sz="1600" i="1" smtClean="0"/>
              <a:t>(Diese Form wird im Deutschen fast nie verwendet.)</a:t>
            </a:r>
            <a:endParaRPr lang="de-DE" altLang="hu-HU" sz="1600" i="1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hu-HU" smtClean="0"/>
              <a:t>Adressatenpassiv</a:t>
            </a:r>
            <a:r>
              <a:rPr lang="hu-HU" altLang="hu-HU" smtClean="0"/>
              <a:t> (AP)</a:t>
            </a:r>
            <a:endParaRPr lang="de-DE" altLang="hu-HU" smtClean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71550"/>
            <a:ext cx="8229600" cy="3398838"/>
          </a:xfrm>
        </p:spPr>
        <p:txBody>
          <a:bodyPr/>
          <a:lstStyle/>
          <a:p>
            <a:pPr marL="571500" indent="-571500" eaLnBrk="1" hangingPunct="1">
              <a:buFont typeface="Wingdings" pitchFamily="2" charset="2"/>
              <a:buNone/>
              <a:defRPr/>
            </a:pPr>
            <a:r>
              <a:rPr lang="de-DE" altLang="hu-HU" sz="1600" u="sng" dirty="0" smtClean="0"/>
              <a:t>Was ändert sich infolge der Transformation?</a:t>
            </a:r>
          </a:p>
          <a:p>
            <a:pPr marL="571500" indent="-571500" eaLnBrk="1" hangingPunct="1">
              <a:buFont typeface="Wingdings" pitchFamily="2" charset="2"/>
              <a:buAutoNum type="arabicPeriod"/>
              <a:defRPr/>
            </a:pPr>
            <a:r>
              <a:rPr lang="de-DE" altLang="hu-HU" sz="1600" dirty="0" smtClean="0"/>
              <a:t>Dativ &gt;</a:t>
            </a:r>
            <a:r>
              <a:rPr lang="de-DE" altLang="hu-HU" sz="1600" dirty="0" smtClean="0">
                <a:cs typeface="Arial" charset="0"/>
              </a:rPr>
              <a:t> Nominativ</a:t>
            </a:r>
          </a:p>
          <a:p>
            <a:pPr marL="571500" indent="-571500" eaLnBrk="1" hangingPunct="1">
              <a:buFont typeface="Wingdings" pitchFamily="2" charset="2"/>
              <a:buAutoNum type="arabicPeriod"/>
              <a:defRPr/>
            </a:pPr>
            <a:r>
              <a:rPr lang="de-DE" altLang="hu-HU" sz="1600" dirty="0" smtClean="0">
                <a:cs typeface="Arial" charset="0"/>
              </a:rPr>
              <a:t>Akkusativ &gt; Akkusativ</a:t>
            </a:r>
          </a:p>
          <a:p>
            <a:pPr marL="571500" indent="-571500" eaLnBrk="1" hangingPunct="1">
              <a:buFont typeface="Wingdings" pitchFamily="2" charset="2"/>
              <a:buAutoNum type="arabicPeriod"/>
              <a:defRPr/>
            </a:pPr>
            <a:r>
              <a:rPr lang="de-DE" altLang="hu-HU" sz="1600" dirty="0" smtClean="0">
                <a:cs typeface="Arial" charset="0"/>
              </a:rPr>
              <a:t>Nominativ &gt; von + Dativ</a:t>
            </a:r>
          </a:p>
          <a:p>
            <a:pPr marL="571500" indent="-571500" eaLnBrk="1" hangingPunct="1">
              <a:buFont typeface="Wingdings" pitchFamily="2" charset="2"/>
              <a:buAutoNum type="arabicPeriod"/>
              <a:defRPr/>
            </a:pPr>
            <a:r>
              <a:rPr lang="de-DE" altLang="hu-HU" sz="1600" dirty="0" smtClean="0">
                <a:cs typeface="Arial" charset="0"/>
              </a:rPr>
              <a:t>Verb &gt; bekommen / erhalten / kriegen + Partizip II</a:t>
            </a:r>
            <a:br>
              <a:rPr lang="de-DE" altLang="hu-HU" sz="1600" dirty="0" smtClean="0">
                <a:cs typeface="Arial" charset="0"/>
              </a:rPr>
            </a:br>
            <a:r>
              <a:rPr lang="de-DE" altLang="hu-HU" sz="1600" dirty="0" smtClean="0">
                <a:cs typeface="Arial" charset="0"/>
              </a:rPr>
              <a:t>(Z.B.: „Der Schüler bekommt / erhält / kriegt vom Lehrer ein Buch geschenkt.”)</a:t>
            </a:r>
            <a:r>
              <a:rPr lang="hu-HU" altLang="hu-HU" sz="1600" dirty="0" smtClean="0">
                <a:cs typeface="Arial" charset="0"/>
              </a:rPr>
              <a:t/>
            </a:r>
            <a:br>
              <a:rPr lang="hu-HU" altLang="hu-HU" sz="1600" dirty="0" smtClean="0">
                <a:cs typeface="Arial" charset="0"/>
              </a:rPr>
            </a:br>
            <a:r>
              <a:rPr lang="de-DE" altLang="hu-HU" sz="1600" dirty="0" smtClean="0">
                <a:cs typeface="Arial" charset="0"/>
              </a:rPr>
              <a:t>(~ A </a:t>
            </a:r>
            <a:r>
              <a:rPr lang="de-DE" altLang="hu-HU" sz="1600" dirty="0" err="1" smtClean="0">
                <a:cs typeface="Arial" charset="0"/>
              </a:rPr>
              <a:t>diák</a:t>
            </a:r>
            <a:r>
              <a:rPr lang="de-DE" altLang="hu-HU" sz="1600" dirty="0" smtClean="0">
                <a:cs typeface="Arial" charset="0"/>
              </a:rPr>
              <a:t> </a:t>
            </a:r>
            <a:r>
              <a:rPr lang="de-DE" altLang="hu-HU" sz="1600" dirty="0" err="1" smtClean="0">
                <a:cs typeface="Arial" charset="0"/>
              </a:rPr>
              <a:t>ajándékba</a:t>
            </a:r>
            <a:r>
              <a:rPr lang="de-DE" altLang="hu-HU" sz="1600" dirty="0" smtClean="0">
                <a:cs typeface="Arial" charset="0"/>
              </a:rPr>
              <a:t> </a:t>
            </a:r>
            <a:r>
              <a:rPr lang="de-DE" altLang="hu-HU" sz="1600" dirty="0" err="1" smtClean="0">
                <a:cs typeface="Arial" charset="0"/>
              </a:rPr>
              <a:t>kapja</a:t>
            </a:r>
            <a:r>
              <a:rPr lang="de-DE" altLang="hu-HU" sz="1600" dirty="0" smtClean="0">
                <a:cs typeface="Arial" charset="0"/>
              </a:rPr>
              <a:t> a </a:t>
            </a:r>
            <a:r>
              <a:rPr lang="de-DE" altLang="hu-HU" sz="1600" dirty="0" err="1" smtClean="0">
                <a:cs typeface="Arial" charset="0"/>
              </a:rPr>
              <a:t>könyvet</a:t>
            </a:r>
            <a:r>
              <a:rPr lang="de-DE" altLang="hu-HU" sz="1600" dirty="0" smtClean="0">
                <a:cs typeface="Arial" charset="0"/>
              </a:rPr>
              <a:t> a </a:t>
            </a:r>
            <a:r>
              <a:rPr lang="de-DE" altLang="hu-HU" sz="1600" dirty="0" err="1" smtClean="0">
                <a:cs typeface="Arial" charset="0"/>
              </a:rPr>
              <a:t>tanártól</a:t>
            </a:r>
            <a:r>
              <a:rPr lang="de-DE" altLang="hu-HU" sz="1600" dirty="0" smtClean="0">
                <a:cs typeface="Arial" charset="0"/>
              </a:rPr>
              <a:t>.)</a:t>
            </a:r>
          </a:p>
          <a:p>
            <a:pPr marL="571500" indent="-571500" eaLnBrk="1" hangingPunct="1">
              <a:buFont typeface="Wingdings" pitchFamily="2" charset="2"/>
              <a:buAutoNum type="arabicPeriod"/>
              <a:defRPr/>
            </a:pPr>
            <a:r>
              <a:rPr lang="de-DE" altLang="hu-HU" sz="1600" dirty="0" smtClean="0">
                <a:cs typeface="Arial" charset="0"/>
              </a:rPr>
              <a:t>Nur bei einigen Verben ist das AP möglich.</a:t>
            </a:r>
            <a:br>
              <a:rPr lang="de-DE" altLang="hu-HU" sz="1600" dirty="0" smtClean="0">
                <a:cs typeface="Arial" charset="0"/>
              </a:rPr>
            </a:br>
            <a:r>
              <a:rPr lang="de-DE" altLang="hu-HU" sz="1600" dirty="0" smtClean="0">
                <a:cs typeface="Arial" charset="0"/>
              </a:rPr>
              <a:t>(</a:t>
            </a:r>
            <a:r>
              <a:rPr lang="hu-HU" altLang="hu-HU" sz="1600" dirty="0" smtClean="0">
                <a:cs typeface="Arial" charset="0"/>
              </a:rPr>
              <a:t>z. B.: </a:t>
            </a:r>
            <a:r>
              <a:rPr lang="de-DE" altLang="hu-HU" sz="1600" dirty="0" smtClean="0">
                <a:cs typeface="Arial" charset="0"/>
              </a:rPr>
              <a:t>schenken</a:t>
            </a:r>
            <a:r>
              <a:rPr lang="hu-HU" altLang="hu-HU" sz="1600" baseline="30000" dirty="0" smtClean="0">
                <a:cs typeface="Arial" charset="0"/>
              </a:rPr>
              <a:t>1</a:t>
            </a:r>
            <a:r>
              <a:rPr lang="de-DE" altLang="hu-HU" sz="1600" dirty="0" smtClean="0">
                <a:cs typeface="Arial" charset="0"/>
              </a:rPr>
              <a:t>, schicken</a:t>
            </a:r>
            <a:r>
              <a:rPr lang="hu-HU" altLang="hu-HU" sz="1600" baseline="30000" dirty="0" smtClean="0">
                <a:cs typeface="Arial" charset="0"/>
              </a:rPr>
              <a:t>2</a:t>
            </a:r>
            <a:r>
              <a:rPr lang="de-DE" altLang="hu-HU" sz="1600" dirty="0" smtClean="0">
                <a:cs typeface="Arial" charset="0"/>
              </a:rPr>
              <a:t>, spendieren</a:t>
            </a:r>
            <a:r>
              <a:rPr lang="hu-HU" altLang="hu-HU" sz="1600" baseline="30000" dirty="0" smtClean="0">
                <a:cs typeface="Arial" charset="0"/>
              </a:rPr>
              <a:t>3</a:t>
            </a:r>
            <a:r>
              <a:rPr lang="de-DE" altLang="hu-HU" sz="1600" dirty="0" smtClean="0">
                <a:cs typeface="Arial" charset="0"/>
              </a:rPr>
              <a:t>, überreichen</a:t>
            </a:r>
            <a:r>
              <a:rPr lang="hu-HU" altLang="hu-HU" sz="1600" baseline="30000" dirty="0" smtClean="0">
                <a:cs typeface="Arial" charset="0"/>
              </a:rPr>
              <a:t>4</a:t>
            </a:r>
            <a:r>
              <a:rPr lang="de-DE" altLang="hu-HU" sz="1600" dirty="0" smtClean="0">
                <a:cs typeface="Arial" charset="0"/>
              </a:rPr>
              <a:t>, aushändigen</a:t>
            </a:r>
            <a:r>
              <a:rPr lang="hu-HU" altLang="hu-HU" sz="1600" baseline="30000" dirty="0" smtClean="0">
                <a:cs typeface="Arial" charset="0"/>
              </a:rPr>
              <a:t>5</a:t>
            </a:r>
            <a:r>
              <a:rPr lang="de-DE" altLang="hu-HU" sz="1600" dirty="0" smtClean="0">
                <a:cs typeface="Arial" charset="0"/>
              </a:rPr>
              <a:t>, zusenden</a:t>
            </a:r>
            <a:r>
              <a:rPr lang="hu-HU" altLang="hu-HU" sz="1600" baseline="30000" dirty="0" smtClean="0">
                <a:cs typeface="Arial" charset="0"/>
              </a:rPr>
              <a:t>6</a:t>
            </a:r>
            <a:r>
              <a:rPr lang="de-DE" altLang="hu-HU" sz="1600" dirty="0" smtClean="0">
                <a:cs typeface="Arial" charset="0"/>
              </a:rPr>
              <a:t>, sagen</a:t>
            </a:r>
            <a:r>
              <a:rPr lang="hu-HU" altLang="hu-HU" sz="1600" baseline="30000" dirty="0" smtClean="0">
                <a:cs typeface="Arial" charset="0"/>
              </a:rPr>
              <a:t>7</a:t>
            </a:r>
            <a:r>
              <a:rPr lang="de-DE" altLang="hu-HU" sz="1600" dirty="0" smtClean="0">
                <a:cs typeface="Arial" charset="0"/>
              </a:rPr>
              <a:t>, mitteilen</a:t>
            </a:r>
            <a:r>
              <a:rPr lang="hu-HU" altLang="hu-HU" sz="1600" baseline="30000" dirty="0" smtClean="0">
                <a:cs typeface="Arial" charset="0"/>
              </a:rPr>
              <a:t>8</a:t>
            </a:r>
            <a:r>
              <a:rPr lang="de-DE" altLang="hu-HU" sz="1600" dirty="0" smtClean="0">
                <a:cs typeface="Arial" charset="0"/>
              </a:rPr>
              <a:t>, darstellen</a:t>
            </a:r>
            <a:r>
              <a:rPr lang="hu-HU" altLang="hu-HU" sz="1600" baseline="30000" dirty="0" smtClean="0">
                <a:cs typeface="Arial" charset="0"/>
              </a:rPr>
              <a:t>9</a:t>
            </a:r>
            <a:r>
              <a:rPr lang="de-DE" altLang="hu-HU" sz="1600" dirty="0" smtClean="0">
                <a:cs typeface="Arial" charset="0"/>
              </a:rPr>
              <a:t>, erklären</a:t>
            </a:r>
            <a:r>
              <a:rPr lang="hu-HU" altLang="hu-HU" sz="1600" baseline="30000" dirty="0" smtClean="0">
                <a:cs typeface="Arial" charset="0"/>
              </a:rPr>
              <a:t>10</a:t>
            </a:r>
            <a:r>
              <a:rPr lang="de-DE" altLang="hu-HU" sz="1600" dirty="0" smtClean="0">
                <a:cs typeface="Arial" charset="0"/>
              </a:rPr>
              <a:t>, erläutern</a:t>
            </a:r>
            <a:r>
              <a:rPr lang="hu-HU" altLang="hu-HU" sz="1600" baseline="30000" dirty="0" smtClean="0">
                <a:cs typeface="Arial" charset="0"/>
              </a:rPr>
              <a:t>11</a:t>
            </a:r>
            <a:r>
              <a:rPr lang="de-DE" altLang="hu-HU" sz="1600" dirty="0" smtClean="0">
                <a:cs typeface="Arial" charset="0"/>
              </a:rPr>
              <a:t>, ziehen</a:t>
            </a:r>
            <a:r>
              <a:rPr lang="hu-HU" altLang="hu-HU" sz="1600" baseline="30000" dirty="0" smtClean="0">
                <a:cs typeface="Arial" charset="0"/>
              </a:rPr>
              <a:t>12</a:t>
            </a:r>
            <a:r>
              <a:rPr lang="de-DE" altLang="hu-HU" sz="1600" dirty="0" smtClean="0">
                <a:cs typeface="Arial" charset="0"/>
              </a:rPr>
              <a:t>, brechen</a:t>
            </a:r>
            <a:r>
              <a:rPr lang="hu-HU" altLang="hu-HU" sz="1600" baseline="30000" dirty="0" smtClean="0">
                <a:cs typeface="Arial" charset="0"/>
              </a:rPr>
              <a:t>13</a:t>
            </a:r>
            <a:r>
              <a:rPr lang="de-DE" altLang="hu-HU" sz="1600" dirty="0" smtClean="0">
                <a:cs typeface="Arial" charset="0"/>
              </a:rPr>
              <a:t>, waschen</a:t>
            </a:r>
            <a:r>
              <a:rPr lang="hu-HU" altLang="hu-HU" sz="1600" baseline="30000" dirty="0" smtClean="0">
                <a:cs typeface="Arial" charset="0"/>
              </a:rPr>
              <a:t>14</a:t>
            </a:r>
            <a:r>
              <a:rPr lang="de-DE" altLang="hu-HU" sz="1600" dirty="0" smtClean="0">
                <a:cs typeface="Arial" charset="0"/>
              </a:rPr>
              <a:t>, schneiden</a:t>
            </a:r>
            <a:r>
              <a:rPr lang="hu-HU" altLang="hu-HU" sz="1600" baseline="30000" dirty="0" smtClean="0">
                <a:cs typeface="Arial" charset="0"/>
              </a:rPr>
              <a:t>15</a:t>
            </a:r>
            <a:r>
              <a:rPr lang="de-DE" altLang="hu-HU" sz="1600" dirty="0" smtClean="0">
                <a:cs typeface="Arial" charset="0"/>
              </a:rPr>
              <a:t>, reparieren</a:t>
            </a:r>
            <a:r>
              <a:rPr lang="hu-HU" altLang="hu-HU" sz="1600" baseline="30000" dirty="0" smtClean="0">
                <a:cs typeface="Arial" charset="0"/>
              </a:rPr>
              <a:t>16</a:t>
            </a:r>
            <a:r>
              <a:rPr lang="de-DE" altLang="hu-HU" sz="1600" dirty="0" smtClean="0">
                <a:cs typeface="Arial" charset="0"/>
              </a:rPr>
              <a:t>, tapezieren</a:t>
            </a:r>
            <a:r>
              <a:rPr lang="hu-HU" altLang="hu-HU" sz="1600" baseline="30000" dirty="0" smtClean="0">
                <a:cs typeface="Arial" charset="0"/>
              </a:rPr>
              <a:t>17</a:t>
            </a:r>
            <a:r>
              <a:rPr lang="de-DE" altLang="hu-HU" sz="1600" dirty="0" smtClean="0">
                <a:cs typeface="Arial" charset="0"/>
              </a:rPr>
              <a:t>, operieren</a:t>
            </a:r>
            <a:r>
              <a:rPr lang="hu-HU" altLang="hu-HU" sz="1600" baseline="30000" dirty="0" smtClean="0">
                <a:cs typeface="Arial" charset="0"/>
              </a:rPr>
              <a:t>18</a:t>
            </a:r>
            <a:r>
              <a:rPr lang="de-DE" altLang="hu-HU" sz="1600" dirty="0" smtClean="0">
                <a:cs typeface="Arial" charset="0"/>
              </a:rPr>
              <a:t>, reinigen</a:t>
            </a:r>
            <a:r>
              <a:rPr lang="hu-HU" altLang="hu-HU" sz="1600" baseline="30000" dirty="0" smtClean="0">
                <a:cs typeface="Arial" charset="0"/>
              </a:rPr>
              <a:t>19</a:t>
            </a:r>
            <a:r>
              <a:rPr lang="de-DE" altLang="hu-HU" sz="1600" dirty="0" smtClean="0">
                <a:cs typeface="Arial" charset="0"/>
              </a:rPr>
              <a:t>)</a:t>
            </a:r>
            <a:endParaRPr lang="hu-HU" altLang="hu-HU" sz="1600" dirty="0" smtClean="0">
              <a:cs typeface="Arial" charset="0"/>
            </a:endParaRPr>
          </a:p>
          <a:p>
            <a:pPr marL="571500" indent="-571500" eaLnBrk="1" hangingPunct="1">
              <a:buFont typeface="Wingdings" pitchFamily="2" charset="2"/>
              <a:buNone/>
              <a:defRPr/>
            </a:pPr>
            <a:r>
              <a:rPr lang="hu-HU" altLang="hu-HU" sz="1050" i="1" dirty="0" smtClean="0">
                <a:cs typeface="Arial" charset="0"/>
              </a:rPr>
              <a:t>1: ajándékoz, 2: küld, 3: adományoz, 4: átad, 5: kézbesít, 6: elküld, 7: mond, 8: közöl, 9: szemléltet, 10: magyaráz,</a:t>
            </a:r>
          </a:p>
          <a:p>
            <a:pPr marL="571500" indent="-571500" eaLnBrk="1" hangingPunct="1">
              <a:buFont typeface="Wingdings" pitchFamily="2" charset="2"/>
              <a:buNone/>
              <a:defRPr/>
            </a:pPr>
            <a:r>
              <a:rPr lang="hu-HU" altLang="hu-HU" sz="1050" i="1" dirty="0" smtClean="0">
                <a:cs typeface="Arial" charset="0"/>
              </a:rPr>
              <a:t>11: fejteget, 12: húz, 13: tör, 14: mos, 15: vág, 16: javít, 17: tapétáz, 18: operál, 19: tisztít.</a:t>
            </a:r>
            <a:endParaRPr lang="de-DE" altLang="hu-HU" sz="1050" i="1" dirty="0" smtClean="0">
              <a:cs typeface="Arial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smtClean="0"/>
              <a:t>gehören-Passiv (gP)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altLang="hu-HU" sz="1600" u="sng" smtClean="0"/>
              <a:t>Aktiv:</a:t>
            </a:r>
            <a:r>
              <a:rPr lang="de-DE" altLang="hu-HU" sz="1600" smtClean="0"/>
              <a:t> „</a:t>
            </a:r>
            <a:r>
              <a:rPr lang="de-DE" altLang="hu-HU" sz="1600" smtClean="0">
                <a:solidFill>
                  <a:schemeClr val="accent2"/>
                </a:solidFill>
              </a:rPr>
              <a:t>Hanna (Nominativ)</a:t>
            </a:r>
            <a:r>
              <a:rPr lang="de-DE" altLang="hu-HU" sz="1600" smtClean="0"/>
              <a:t> sagt </a:t>
            </a:r>
            <a:r>
              <a:rPr lang="de-DE" altLang="hu-HU" sz="1600" smtClean="0">
                <a:solidFill>
                  <a:srgbClr val="FF3300"/>
                </a:solidFill>
              </a:rPr>
              <a:t>ihm (Dativ)</a:t>
            </a:r>
            <a:r>
              <a:rPr lang="de-DE" altLang="hu-HU" sz="1600" smtClean="0"/>
              <a:t> </a:t>
            </a:r>
            <a:r>
              <a:rPr lang="de-DE" altLang="hu-HU" sz="1600" smtClean="0">
                <a:solidFill>
                  <a:srgbClr val="0066FF"/>
                </a:solidFill>
              </a:rPr>
              <a:t>die Meinung (Akkusativ)</a:t>
            </a:r>
            <a:r>
              <a:rPr lang="de-DE" altLang="hu-HU" sz="1600" smtClean="0"/>
              <a:t>.”</a:t>
            </a:r>
          </a:p>
          <a:p>
            <a:pPr eaLnBrk="1" hangingPunct="1"/>
            <a:r>
              <a:rPr lang="de-DE" altLang="hu-HU" sz="1600" u="sng" smtClean="0"/>
              <a:t>gP:</a:t>
            </a:r>
            <a:r>
              <a:rPr lang="de-DE" altLang="hu-HU" sz="1600" smtClean="0"/>
              <a:t> Präs. „</a:t>
            </a:r>
            <a:r>
              <a:rPr lang="de-DE" altLang="hu-HU" sz="1600" smtClean="0">
                <a:solidFill>
                  <a:srgbClr val="FF3300"/>
                </a:solidFill>
              </a:rPr>
              <a:t>Ihm (Dativ)</a:t>
            </a:r>
            <a:r>
              <a:rPr lang="de-DE" altLang="hu-HU" sz="1600" smtClean="0"/>
              <a:t> gehört </a:t>
            </a:r>
            <a:r>
              <a:rPr lang="de-DE" altLang="hu-HU" sz="1600" smtClean="0">
                <a:solidFill>
                  <a:srgbClr val="0066FF"/>
                </a:solidFill>
              </a:rPr>
              <a:t>die Meinung (Nominativ)</a:t>
            </a:r>
            <a:r>
              <a:rPr lang="de-DE" altLang="hu-HU" sz="1600" smtClean="0"/>
              <a:t> gesagt.”</a:t>
            </a:r>
          </a:p>
          <a:p>
            <a:pPr eaLnBrk="1" hangingPunct="1"/>
            <a:r>
              <a:rPr lang="de-DE" altLang="hu-HU" sz="1600" smtClean="0"/>
              <a:t>Prät. „Ihm gehörte die Meinung gesagt.”</a:t>
            </a:r>
          </a:p>
          <a:p>
            <a:pPr eaLnBrk="1" hangingPunct="1"/>
            <a:r>
              <a:rPr lang="de-DE" altLang="hu-HU" sz="1600" smtClean="0"/>
              <a:t>Konjunktiv Perf. „Ihm hätte die Meinung gesagt gehört.”</a:t>
            </a:r>
          </a:p>
          <a:p>
            <a:pPr lvl="1" eaLnBrk="1" hangingPunct="1"/>
            <a:r>
              <a:rPr lang="hu-HU" altLang="hu-HU" sz="1600" i="1" smtClean="0">
                <a:solidFill>
                  <a:srgbClr val="FF3300"/>
                </a:solidFill>
              </a:rPr>
              <a:t>A többi igeidőben nem fordul elő a gehören-Passiv!</a:t>
            </a:r>
          </a:p>
          <a:p>
            <a:pPr eaLnBrk="1" hangingPunct="1"/>
            <a:r>
              <a:rPr lang="hu-HU" altLang="hu-HU" sz="1600" smtClean="0"/>
              <a:t>„</a:t>
            </a:r>
            <a:r>
              <a:rPr lang="de-DE" altLang="hu-HU" sz="1600" smtClean="0"/>
              <a:t>Ihm gehört die Meinung gesagt.” = „Ihm muss die Meinung gesagt werden.”</a:t>
            </a:r>
          </a:p>
          <a:p>
            <a:pPr eaLnBrk="1" hangingPunct="1"/>
            <a:r>
              <a:rPr lang="de-DE" altLang="hu-HU" sz="1600" smtClean="0"/>
              <a:t>Das gehören-Passiv ist nur dann möglich, wenn auch die entsprechende VP-Form besteht!</a:t>
            </a:r>
            <a:endParaRPr lang="hu-HU" altLang="hu-HU" sz="160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smtClean="0"/>
              <a:t>gehören-Passiv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de-DE" altLang="hu-HU" sz="1600" u="sng" smtClean="0"/>
              <a:t>Was ändert sich infolge der Transformation?</a:t>
            </a:r>
            <a:endParaRPr lang="de-DE" altLang="hu-HU" sz="1600" smtClean="0"/>
          </a:p>
          <a:p>
            <a:pPr eaLnBrk="1" hangingPunct="1"/>
            <a:r>
              <a:rPr lang="de-DE" altLang="hu-HU" sz="1600" smtClean="0"/>
              <a:t>Das Subjekt des Aktivsatzes kann wie bei den anderen Passivarten als präpositionale Ergänzung mit</a:t>
            </a:r>
            <a:r>
              <a:rPr lang="de-DE" altLang="hu-HU" sz="1600" b="1" smtClean="0"/>
              <a:t> von</a:t>
            </a:r>
            <a:r>
              <a:rPr lang="de-DE" altLang="hu-HU" sz="1600" smtClean="0"/>
              <a:t> oder </a:t>
            </a:r>
            <a:r>
              <a:rPr lang="de-DE" altLang="hu-HU" sz="1600" b="1" smtClean="0"/>
              <a:t>durch</a:t>
            </a:r>
            <a:r>
              <a:rPr lang="de-DE" altLang="hu-HU" sz="1600" smtClean="0"/>
              <a:t> wieder eingeführt werden; beim gehören-Passiv kommt es jedoch </a:t>
            </a:r>
            <a:r>
              <a:rPr lang="de-DE" altLang="hu-HU" sz="1600" b="1" smtClean="0"/>
              <a:t>sehr selten</a:t>
            </a:r>
            <a:r>
              <a:rPr lang="de-DE" altLang="hu-HU" sz="1600" smtClean="0"/>
              <a:t> vor:</a:t>
            </a:r>
          </a:p>
          <a:p>
            <a:pPr eaLnBrk="1" hangingPunct="1">
              <a:buFont typeface="Wingdings" pitchFamily="2" charset="2"/>
              <a:buNone/>
            </a:pPr>
            <a:r>
              <a:rPr lang="hu-HU" altLang="hu-HU" sz="1600" smtClean="0"/>
              <a:t>	</a:t>
            </a:r>
            <a:r>
              <a:rPr lang="de-DE" altLang="hu-HU" sz="1600" smtClean="0"/>
              <a:t>Nominativ &gt; von + Dat / durch + Akk</a:t>
            </a:r>
          </a:p>
          <a:p>
            <a:pPr lvl="1" eaLnBrk="1" hangingPunct="1"/>
            <a:r>
              <a:rPr lang="de-DE" altLang="hu-HU" sz="1600" smtClean="0"/>
              <a:t>Das gehört ihm doch von seinen Eltern gesagt.</a:t>
            </a:r>
            <a:br>
              <a:rPr lang="de-DE" altLang="hu-HU" sz="1600" smtClean="0"/>
            </a:br>
            <a:r>
              <a:rPr lang="hu-HU" altLang="hu-HU" sz="1600" smtClean="0"/>
              <a:t>(Hát ezt a szüleinek kell megmondani neki.)</a:t>
            </a:r>
          </a:p>
          <a:p>
            <a:pPr lvl="1" eaLnBrk="1" hangingPunct="1"/>
            <a:r>
              <a:rPr lang="de-DE" altLang="hu-HU" sz="1600" smtClean="0"/>
              <a:t>Solcher Unfug gehört durch die Polizei verboten.</a:t>
            </a:r>
            <a:br>
              <a:rPr lang="de-DE" altLang="hu-HU" sz="1600" smtClean="0"/>
            </a:br>
            <a:r>
              <a:rPr lang="hu-HU" altLang="hu-HU" sz="1600" smtClean="0"/>
              <a:t>(Az ilyen rendbontást a rendőrségnek kell megtiltani.)</a:t>
            </a:r>
          </a:p>
          <a:p>
            <a:pPr eaLnBrk="1" hangingPunct="1"/>
            <a:r>
              <a:rPr lang="de-DE" altLang="hu-HU" sz="1600" smtClean="0"/>
              <a:t>Akkusativ &gt; Nominativ</a:t>
            </a:r>
          </a:p>
          <a:p>
            <a:pPr eaLnBrk="1" hangingPunct="1"/>
            <a:r>
              <a:rPr lang="de-DE" altLang="hu-HU" sz="1600" smtClean="0"/>
              <a:t>Dativ &gt; Dativ</a:t>
            </a:r>
          </a:p>
          <a:p>
            <a:pPr eaLnBrk="1" hangingPunct="1"/>
            <a:r>
              <a:rPr lang="de-DE" altLang="hu-HU" sz="1600" smtClean="0"/>
              <a:t>Verb &gt; gehören + Partizip II (Z.B. sagen &gt; gehört gesagt)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6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hu-HU" smtClean="0"/>
              <a:t>Übung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 eaLnBrk="1" hangingPunct="1">
              <a:buFont typeface="Wingdings" pitchFamily="2" charset="2"/>
              <a:buNone/>
            </a:pPr>
            <a:r>
              <a:rPr lang="de-DE" altLang="hu-HU" sz="1600" b="1" smtClean="0"/>
              <a:t>Transformiere den folgenden Satz!</a:t>
            </a:r>
          </a:p>
          <a:p>
            <a:pPr marL="571500" indent="-571500" eaLnBrk="1" hangingPunct="1">
              <a:buFont typeface="Wingdings" pitchFamily="2" charset="2"/>
              <a:buNone/>
            </a:pPr>
            <a:r>
              <a:rPr lang="de-DE" altLang="hu-HU" sz="1600" smtClean="0"/>
              <a:t>Der Lieferant liefert dem Jungen den Mantel.</a:t>
            </a:r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de-DE" altLang="hu-HU" sz="1600" smtClean="0"/>
              <a:t>ZP – Präteritum</a:t>
            </a:r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de-DE" altLang="hu-HU" sz="1600" smtClean="0"/>
              <a:t>VP – Perfekt</a:t>
            </a:r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de-DE" altLang="hu-HU" sz="1600" smtClean="0"/>
              <a:t>AP – Präteritum</a:t>
            </a:r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de-DE" altLang="hu-HU" sz="1600" smtClean="0"/>
              <a:t>VP – Futur I</a:t>
            </a:r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de-DE" altLang="hu-HU" sz="1600" smtClean="0"/>
              <a:t>AP – Perfekt</a:t>
            </a:r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de-DE" altLang="hu-HU" sz="1600" smtClean="0"/>
              <a:t>ZP – Präsens</a:t>
            </a:r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de-DE" altLang="hu-HU" sz="1600" smtClean="0"/>
              <a:t>AP – Plusquamperfekt</a:t>
            </a:r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de-DE" altLang="hu-HU" sz="1600" smtClean="0"/>
              <a:t>ZP – Futur II</a:t>
            </a:r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de-DE" altLang="hu-HU" sz="1600" smtClean="0"/>
              <a:t>VP – Futur II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hu-HU" smtClean="0"/>
              <a:t>Lösung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de-DE" altLang="hu-HU" sz="1600" smtClean="0"/>
              <a:t>Der Mantel war geliefert.</a:t>
            </a:r>
          </a:p>
          <a:p>
            <a:pPr marL="571500" indent="-5715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de-DE" altLang="hu-HU" sz="1600" smtClean="0"/>
              <a:t>Der Mantel ist vom Lieferant dem Jungen geliefert worden.</a:t>
            </a:r>
          </a:p>
          <a:p>
            <a:pPr marL="571500" indent="-5715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de-DE" altLang="hu-HU" sz="1600" smtClean="0"/>
              <a:t>Der Junge bekam</a:t>
            </a:r>
            <a:r>
              <a:rPr lang="hu-HU" altLang="hu-HU" sz="1600" smtClean="0"/>
              <a:t> </a:t>
            </a:r>
            <a:r>
              <a:rPr lang="de-DE" altLang="hu-HU" sz="1600" smtClean="0"/>
              <a:t>/</a:t>
            </a:r>
            <a:r>
              <a:rPr lang="hu-HU" altLang="hu-HU" sz="1600" smtClean="0"/>
              <a:t> </a:t>
            </a:r>
            <a:r>
              <a:rPr lang="de-DE" altLang="hu-HU" sz="1600" smtClean="0"/>
              <a:t>erhielt</a:t>
            </a:r>
            <a:r>
              <a:rPr lang="hu-HU" altLang="hu-HU" sz="1600" smtClean="0"/>
              <a:t> </a:t>
            </a:r>
            <a:r>
              <a:rPr lang="de-DE" altLang="hu-HU" sz="1600" smtClean="0"/>
              <a:t>/</a:t>
            </a:r>
            <a:r>
              <a:rPr lang="hu-HU" altLang="hu-HU" sz="1600" smtClean="0"/>
              <a:t> </a:t>
            </a:r>
            <a:r>
              <a:rPr lang="de-DE" altLang="hu-HU" sz="1600" smtClean="0"/>
              <a:t>kriegte vom Lieferant den Mantel geliefert.</a:t>
            </a:r>
          </a:p>
          <a:p>
            <a:pPr marL="571500" indent="-5715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de-DE" altLang="hu-HU" sz="1600" smtClean="0"/>
              <a:t>Der Mantel wird vom Lieferant dem Jungen geliefert werden.</a:t>
            </a:r>
          </a:p>
          <a:p>
            <a:pPr marL="571500" indent="-5715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de-DE" altLang="hu-HU" sz="1600" smtClean="0"/>
              <a:t>Der Junge hat vom Lieferant den Mantel geliefert bekommen</a:t>
            </a:r>
            <a:r>
              <a:rPr lang="hu-HU" altLang="hu-HU" sz="1600" smtClean="0"/>
              <a:t> </a:t>
            </a:r>
            <a:r>
              <a:rPr lang="de-DE" altLang="hu-HU" sz="1600" smtClean="0"/>
              <a:t>/</a:t>
            </a:r>
            <a:r>
              <a:rPr lang="hu-HU" altLang="hu-HU" sz="1600" smtClean="0"/>
              <a:t> </a:t>
            </a:r>
            <a:r>
              <a:rPr lang="de-DE" altLang="hu-HU" sz="1600" smtClean="0"/>
              <a:t>erhalten</a:t>
            </a:r>
            <a:r>
              <a:rPr lang="hu-HU" altLang="hu-HU" sz="1600" smtClean="0"/>
              <a:t> </a:t>
            </a:r>
            <a:r>
              <a:rPr lang="de-DE" altLang="hu-HU" sz="1600" smtClean="0"/>
              <a:t>/</a:t>
            </a:r>
            <a:r>
              <a:rPr lang="hu-HU" altLang="hu-HU" sz="1600" smtClean="0"/>
              <a:t> </a:t>
            </a:r>
            <a:r>
              <a:rPr lang="de-DE" altLang="hu-HU" sz="1600" smtClean="0"/>
              <a:t>gekriegt.</a:t>
            </a:r>
          </a:p>
          <a:p>
            <a:pPr marL="571500" indent="-5715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de-DE" altLang="hu-HU" sz="1600" smtClean="0"/>
              <a:t>Der Mantel ist geliefert.</a:t>
            </a:r>
          </a:p>
          <a:p>
            <a:pPr marL="571500" indent="-5715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de-DE" altLang="hu-HU" sz="1600" smtClean="0"/>
              <a:t>Der Junge hatte vom Lieferant den Mantel geliefert bekommen</a:t>
            </a:r>
            <a:r>
              <a:rPr lang="hu-HU" altLang="hu-HU" sz="1600" smtClean="0"/>
              <a:t> </a:t>
            </a:r>
            <a:r>
              <a:rPr lang="de-DE" altLang="hu-HU" sz="1600" smtClean="0"/>
              <a:t>/</a:t>
            </a:r>
            <a:r>
              <a:rPr lang="hu-HU" altLang="hu-HU" sz="1600" smtClean="0"/>
              <a:t> </a:t>
            </a:r>
            <a:r>
              <a:rPr lang="de-DE" altLang="hu-HU" sz="1600" smtClean="0"/>
              <a:t>erhalten</a:t>
            </a:r>
            <a:r>
              <a:rPr lang="hu-HU" altLang="hu-HU" sz="1600" smtClean="0"/>
              <a:t> </a:t>
            </a:r>
            <a:r>
              <a:rPr lang="de-DE" altLang="hu-HU" sz="1600" smtClean="0"/>
              <a:t>/</a:t>
            </a:r>
            <a:r>
              <a:rPr lang="hu-HU" altLang="hu-HU" sz="1600" smtClean="0"/>
              <a:t> </a:t>
            </a:r>
            <a:r>
              <a:rPr lang="de-DE" altLang="hu-HU" sz="1600" smtClean="0"/>
              <a:t>gekriegt.</a:t>
            </a:r>
          </a:p>
          <a:p>
            <a:pPr marL="571500" indent="-5715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de-DE" altLang="hu-HU" sz="1600" smtClean="0"/>
              <a:t>Der Mantel wird geliefert gewesen sein.</a:t>
            </a:r>
          </a:p>
          <a:p>
            <a:pPr marL="571500" indent="-5715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de-DE" altLang="hu-HU" sz="1600" smtClean="0"/>
              <a:t>Der Mantel wird vom Lieferant dem Jungen geliefert worden sein.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62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hu-HU" smtClean="0"/>
              <a:t>Ende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de-DE" altLang="hu-HU" smtClean="0"/>
              <a:t>Alles hat ein Ende, nur die Wurst hat zwei.</a:t>
            </a:r>
            <a:br>
              <a:rPr lang="de-DE" altLang="hu-HU" smtClean="0"/>
            </a:br>
            <a:r>
              <a:rPr lang="hu-HU" altLang="hu-HU" sz="15800" smtClean="0">
                <a:sym typeface="Wingdings" pitchFamily="2" charset="2"/>
              </a:rPr>
              <a:t></a:t>
            </a:r>
            <a:endParaRPr lang="de-DE" altLang="hu-HU" sz="1580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rkos">
  <a:themeElements>
    <a:clrScheme name="Sarkos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Sarkos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rkos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rkos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rkos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</TotalTime>
  <Words>1238</Words>
  <Application>Microsoft Office PowerPoint</Application>
  <PresentationFormat>Diavetítés a képernyőre (16:9 oldalarány)</PresentationFormat>
  <Paragraphs>147</Paragraphs>
  <Slides>15</Slides>
  <Notes>15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19" baseType="lpstr">
      <vt:lpstr>Arial</vt:lpstr>
      <vt:lpstr>Garamond</vt:lpstr>
      <vt:lpstr>Wingdings</vt:lpstr>
      <vt:lpstr>Sarkos</vt:lpstr>
      <vt:lpstr>PowerPoint bemutató</vt:lpstr>
      <vt:lpstr>Aktiv</vt:lpstr>
      <vt:lpstr>Vorgangspassiv (VP)</vt:lpstr>
      <vt:lpstr>Vorgangspassiv (VP)</vt:lpstr>
      <vt:lpstr>Zustandspassiv (ZP)</vt:lpstr>
      <vt:lpstr>Zustandspassiv (ZP)</vt:lpstr>
      <vt:lpstr>Zustandspassiv (ZP)</vt:lpstr>
      <vt:lpstr>Zustandsreflexiv (ZR) und Stativ (allgemeine Zustandsform)</vt:lpstr>
      <vt:lpstr>Adressatenpassiv (AP)</vt:lpstr>
      <vt:lpstr>Adressatenpassiv (AP)</vt:lpstr>
      <vt:lpstr>gehören-Passiv (gP)</vt:lpstr>
      <vt:lpstr>gehören-Passiv</vt:lpstr>
      <vt:lpstr>Übung</vt:lpstr>
      <vt:lpstr>Lösung</vt:lpstr>
      <vt:lpstr>Ende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Aktiv - Passiv</dc:title>
  <dc:creator>Szántai Gábor</dc:creator>
  <cp:lastModifiedBy>Gábor</cp:lastModifiedBy>
  <cp:revision>18</cp:revision>
  <dcterms:created xsi:type="dcterms:W3CDTF">2006-03-22T08:16:54Z</dcterms:created>
  <dcterms:modified xsi:type="dcterms:W3CDTF">2016-01-05T11:09:49Z</dcterms:modified>
</cp:coreProperties>
</file>