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7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7099300" cy="10234613"/>
  <p:custDataLst>
    <p:tags r:id="rId11"/>
  </p:custDataLst>
  <p:defaultTextStyle>
    <a:defPPr>
      <a:defRPr lang="de-DE"/>
    </a:defPPr>
    <a:lvl1pPr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1pPr>
    <a:lvl2pPr marL="4572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2pPr>
    <a:lvl3pPr marL="9144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3pPr>
    <a:lvl4pPr marL="13716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4pPr>
    <a:lvl5pPr marL="18288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3" d="100"/>
          <a:sy n="143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398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97C3F-FD88-4A39-8791-8ECE4478BF40}" type="datetimeFigureOut">
              <a:rPr lang="de-DE" smtClean="0"/>
              <a:t>02.06.2021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BCB0E-27DF-46AC-AA51-AB0404944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81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457200" y="2774853"/>
            <a:ext cx="8305800" cy="85725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Titel 27"/>
          <p:cNvSpPr>
            <a:spLocks noGrp="1"/>
          </p:cNvSpPr>
          <p:nvPr>
            <p:ph type="ctrTitle"/>
          </p:nvPr>
        </p:nvSpPr>
        <p:spPr>
          <a:xfrm>
            <a:off x="457200" y="1075299"/>
            <a:ext cx="8305800" cy="14859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cxnSp>
        <p:nvCxnSpPr>
          <p:cNvPr id="8" name="Gerade Verbindung 7"/>
          <p:cNvCxnSpPr/>
          <p:nvPr/>
        </p:nvCxnSpPr>
        <p:spPr>
          <a:xfrm>
            <a:off x="1463626" y="2662595"/>
            <a:ext cx="2971800" cy="1191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4708574" y="2662595"/>
            <a:ext cx="2971800" cy="1191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4540348" y="2644727"/>
            <a:ext cx="45720" cy="3429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E6A12-8CE6-4D1B-BAE3-0137392F5BB1}" type="datetime1">
              <a:rPr lang="de-DE" smtClean="0"/>
              <a:t>02.06.2021</a:t>
            </a:fld>
            <a:endParaRPr lang="de-DE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6479F3A-2730-4426-B152-ACEC15CABE4A}" type="datetime1">
              <a:rPr lang="de-DE" smtClean="0"/>
              <a:t>02.06.2021</a:t>
            </a:fld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1B5F043-C5C9-4543-B156-099DED57FF0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E9320-9672-4462-8D1D-E328D2D744EC}" type="datetime1">
              <a:rPr lang="de-DE" smtClean="0"/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2628900"/>
            <a:ext cx="7924800" cy="10287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5800" y="3719148"/>
            <a:ext cx="7924800" cy="738552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cxnSp>
        <p:nvCxnSpPr>
          <p:cNvPr id="7" name="Gerade Verbindung 6"/>
          <p:cNvCxnSpPr/>
          <p:nvPr/>
        </p:nvCxnSpPr>
        <p:spPr>
          <a:xfrm>
            <a:off x="685800" y="3687744"/>
            <a:ext cx="7924800" cy="3226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45B5-A54D-420B-8780-9F074892E7B2}" type="datetime1">
              <a:rPr lang="de-DE" smtClean="0"/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1891-FA8C-463D-A9E1-6E97ED9952C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59936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59936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0E3B-FD56-4B9B-8280-7AF9872389FA}" type="datetime1">
              <a:rPr lang="de-DE" smtClean="0"/>
              <a:t>02.06.2021</a:t>
            </a:fld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049695"/>
            <a:ext cx="4040188" cy="5715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32" name="Inhaltsplatzhalter 31"/>
          <p:cNvSpPr>
            <a:spLocks noGrp="1"/>
          </p:cNvSpPr>
          <p:nvPr>
            <p:ph sz="half" idx="2"/>
          </p:nvPr>
        </p:nvSpPr>
        <p:spPr>
          <a:xfrm>
            <a:off x="457200" y="1651422"/>
            <a:ext cx="4038600" cy="2935224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34" name="Inhaltsplatzhalter 33"/>
          <p:cNvSpPr>
            <a:spLocks noGrp="1"/>
          </p:cNvSpPr>
          <p:nvPr>
            <p:ph sz="quarter" idx="4"/>
          </p:nvPr>
        </p:nvSpPr>
        <p:spPr>
          <a:xfrm>
            <a:off x="4649788" y="1651422"/>
            <a:ext cx="4038600" cy="2935224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85725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2" name="Textplatzhalter 11"/>
          <p:cNvSpPr>
            <a:spLocks noGrp="1"/>
          </p:cNvSpPr>
          <p:nvPr>
            <p:ph type="body" idx="3"/>
          </p:nvPr>
        </p:nvSpPr>
        <p:spPr>
          <a:xfrm>
            <a:off x="4648200" y="1049695"/>
            <a:ext cx="4040188" cy="5715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cxnSp>
        <p:nvCxnSpPr>
          <p:cNvPr id="10" name="Gerade Verbindung 9"/>
          <p:cNvCxnSpPr/>
          <p:nvPr/>
        </p:nvCxnSpPr>
        <p:spPr>
          <a:xfrm>
            <a:off x="562945" y="1635164"/>
            <a:ext cx="3749040" cy="1191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4754880" y="1635164"/>
            <a:ext cx="3749040" cy="1191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08A6-EF1D-4DF7-8E15-09190C82CE1D}" type="datetime1">
              <a:rPr lang="de-DE" smtClean="0"/>
              <a:t>02.06.2021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56C3B-4879-44CB-8ACD-F9C43CE31EF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37D0-5645-4B6F-B6E7-1072D615938E}" type="datetime1">
              <a:rPr lang="de-DE" smtClean="0"/>
              <a:t>02.06.2021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Inhaltsplatzhalter 28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6248400" cy="42862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781800" y="1200150"/>
            <a:ext cx="1984248" cy="280035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31" name="Titel 30"/>
          <p:cNvSpPr>
            <a:spLocks noGrp="1"/>
          </p:cNvSpPr>
          <p:nvPr>
            <p:ph type="title"/>
          </p:nvPr>
        </p:nvSpPr>
        <p:spPr>
          <a:xfrm>
            <a:off x="6781800" y="342900"/>
            <a:ext cx="1981200" cy="8001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477F20-71C8-4E4E-84DA-BF64D66ACCE2}" type="datetime1">
              <a:rPr lang="de-DE" smtClean="0"/>
              <a:t>02.06.2021</a:t>
            </a:fld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29400" y="342900"/>
            <a:ext cx="2057400" cy="8001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57200" y="342900"/>
            <a:ext cx="6019800" cy="417195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de-DE"/>
              <a:t>Bild durch Klicken auf Symbol hinzufügen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629400" y="1200150"/>
            <a:ext cx="2057400" cy="33147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4EE00-A361-459B-8DE8-F4C45AB4324C}" type="datetime1">
              <a:rPr lang="de-DE" smtClean="0"/>
              <a:t>02.06.2021</a:t>
            </a:fld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5B00C-C3FE-46DC-9489-8250CAFD686C}" type="datetime1">
              <a:rPr lang="de-DE" smtClean="0"/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8D058-ADD0-4FCA-AF87-57AFCDE4028F}" type="datetime1">
              <a:rPr lang="de-DE" smtClean="0"/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24413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fld id="{C32E1D57-C6B2-45E3-9C4C-FA1FE9E0574E}" type="datetime1">
              <a:rPr lang="de-DE" smtClean="0"/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3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24413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31162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24413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fld id="{AE937283-0E03-4AEC-9EE0-D3494A501816}" type="datetime1">
              <a:rPr lang="de-DE" smtClean="0"/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3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24413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86701815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9" imgW="270" imgH="270" progId="TCLayout.ActiveDocument.1">
                  <p:embed/>
                </p:oleObj>
              </mc:Choice>
              <mc:Fallback>
                <p:oleObj name="think-cell Folie" r:id="rId1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457200" y="1085850"/>
            <a:ext cx="8229600" cy="35087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24" name="Datumsplatzhalter 23"/>
          <p:cNvSpPr>
            <a:spLocks noGrp="1"/>
          </p:cNvSpPr>
          <p:nvPr>
            <p:ph type="dt" sz="half" idx="2"/>
          </p:nvPr>
        </p:nvSpPr>
        <p:spPr>
          <a:xfrm>
            <a:off x="5791200" y="4652750"/>
            <a:ext cx="2590800" cy="288036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25333A-F711-4B02-89CB-5A5EA6FBDF51}" type="datetime1">
              <a:rPr lang="de-DE" smtClean="0"/>
              <a:t>02.06.2021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2133600" y="4652750"/>
            <a:ext cx="3581400" cy="288036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4"/>
          </p:nvPr>
        </p:nvSpPr>
        <p:spPr>
          <a:xfrm>
            <a:off x="8410575" y="4636148"/>
            <a:ext cx="609600" cy="3429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itelplatzhalter 4"/>
          <p:cNvSpPr>
            <a:spLocks noGrp="1"/>
          </p:cNvSpPr>
          <p:nvPr>
            <p:ph type="title"/>
          </p:nvPr>
        </p:nvSpPr>
        <p:spPr>
          <a:xfrm>
            <a:off x="755576" y="114300"/>
            <a:ext cx="7931224" cy="9144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58" r:id="rId12"/>
    <p:sldLayoutId id="2147483759" r:id="rId13"/>
    <p:sldLayoutId id="2147483760" r:id="rId14"/>
    <p:sldLayoutId id="2147483761" r:id="rId15"/>
    <p:sldLayoutId id="2147483766" r:id="rId16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lang="en-US" sz="36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0" name="Picture 2" descr="C:\Users\gszantai\Downloads\Fodrászat\effiliersche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2159" y="3673766"/>
            <a:ext cx="1936731" cy="1080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1" name="Picture 3" descr="C:\Users\gszantai\Downloads\Fodrászat\Föh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2098" y="2850827"/>
            <a:ext cx="1383798" cy="1383798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3" name="Picture 5" descr="C:\Users\gszantai\Downloads\Fodrászat\friseur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555526"/>
            <a:ext cx="1781131" cy="1335848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4" name="Picture 6" descr="C:\Users\gszantai\Downloads\Fodrászat\friseurstuh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038" y="385825"/>
            <a:ext cx="1401035" cy="181939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8" name="Picture 10" descr="C:\Users\gszantai\Downloads\Fodrászat\Haarshampo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4237" y="2409221"/>
            <a:ext cx="781099" cy="187129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9" name="Picture 11" descr="C:\Users\gszantai\Downloads\Fodrászat\Haarwach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609" y="568753"/>
            <a:ext cx="1312583" cy="1600711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0" name="Picture 12" descr="C:\Users\gszantai\Downloads\Fodrászat\kamm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9041" y="2615517"/>
            <a:ext cx="2047879" cy="572062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1" name="Picture 13" descr="C:\Users\gszantai\Downloads\Fodrászat\Nackenpinsel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0719" y="571542"/>
            <a:ext cx="1476237" cy="1476237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2" name="Picture 14" descr="C:\Users\gszantai\Downloads\Fodrászat\Rasiermesse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505" y="2393316"/>
            <a:ext cx="1816027" cy="807186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5" descr="C:\Users\gszantai\Downloads\Fodrászat\scher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712427"/>
            <a:ext cx="1977448" cy="928258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48948" y="1891374"/>
            <a:ext cx="19111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Friseurin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-nen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Friseuse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-n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fodrásznő 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502571" y="2067694"/>
            <a:ext cx="10967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algn="ctr">
              <a:lnSpc>
                <a:spcPct val="100000"/>
              </a:lnSpc>
              <a:spcBef>
                <a:spcPts val="0"/>
              </a:spcBef>
              <a:defRPr sz="105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u-HU" dirty="0"/>
              <a:t>r </a:t>
            </a:r>
            <a:r>
              <a:rPr lang="hu-HU" dirty="0" err="1"/>
              <a:t>Nackenpinsel</a:t>
            </a:r>
            <a:r>
              <a:rPr lang="hu-HU" dirty="0"/>
              <a:t>, -</a:t>
            </a:r>
            <a:endParaRPr lang="de-DE" dirty="0"/>
          </a:p>
          <a:p>
            <a:r>
              <a:rPr lang="hu-HU" dirty="0"/>
              <a:t>nyaktörlő ecset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355975" y="2211710"/>
            <a:ext cx="12715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algn="ctr">
              <a:lnSpc>
                <a:spcPct val="100000"/>
              </a:lnSpc>
              <a:spcBef>
                <a:spcPts val="0"/>
              </a:spcBef>
              <a:defRPr sz="105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u-HU" dirty="0"/>
              <a:t>der </a:t>
            </a:r>
            <a:r>
              <a:rPr lang="hu-HU" dirty="0" err="1"/>
              <a:t>Friseurstuhl</a:t>
            </a:r>
            <a:r>
              <a:rPr lang="hu-HU" dirty="0"/>
              <a:t>, ¨</a:t>
            </a:r>
            <a:r>
              <a:rPr lang="hu-HU" dirty="0" err="1"/>
              <a:t>-e</a:t>
            </a:r>
            <a:endParaRPr lang="hu-HU" dirty="0"/>
          </a:p>
          <a:p>
            <a:r>
              <a:rPr lang="hu-HU" dirty="0"/>
              <a:t>fodrászszék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371565" y="2169464"/>
            <a:ext cx="104067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s Haarwachs, -e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haj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vax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630886" y="3188809"/>
            <a:ext cx="78418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r Kamm, -e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fésű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48255" y="4640685"/>
            <a:ext cx="23246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 Schere, -n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/ e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Haarschneideschere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-n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olló / hajvágó olló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792863" y="4759455"/>
            <a:ext cx="11753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 Effilierschere, -n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ritkító olló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74237" y="3229617"/>
            <a:ext cx="11031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s Rasiermesser, -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fodrász borotva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5730619" y="4234625"/>
            <a:ext cx="172675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050" dirty="0">
                <a:latin typeface="Calibri" panose="020F0502020204030204" pitchFamily="34" charset="0"/>
                <a:cs typeface="Calibri" panose="020F0502020204030204" pitchFamily="34" charset="0"/>
              </a:rPr>
              <a:t>r Haartrockner, - / r Föhn, -e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hajszárító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733342" y="4271076"/>
            <a:ext cx="94288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de-DE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hampoo</a:t>
            </a: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, -s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sampon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17" descr="C:\Users\gszantai\Downloads\Fodrászat\stilkamm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93409" y="283206"/>
            <a:ext cx="501927" cy="1541085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feld 34"/>
          <p:cNvSpPr txBox="1"/>
          <p:nvPr/>
        </p:nvSpPr>
        <p:spPr>
          <a:xfrm>
            <a:off x="7879435" y="1840030"/>
            <a:ext cx="94288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Stilk</a:t>
            </a:r>
            <a:r>
              <a:rPr lang="de-DE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amm</a:t>
            </a: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, -e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stílfésű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43520" y="116622"/>
            <a:ext cx="4815742" cy="3602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der </a:t>
            </a:r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Friseurin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/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endParaRPr lang="de-DE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0613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2" name="Picture 4" descr="C:\Users\gszantai\Downloads\Fodrászat\friseu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476" y="682992"/>
            <a:ext cx="2275404" cy="1517018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5" name="Picture 7" descr="C:\Users\gszantai\Downloads\Fodrászat\Frisierumha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1788" y="474478"/>
            <a:ext cx="1630671" cy="1630671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6" name="Picture 8" descr="C:\Users\gszantai\Downloads\Fodrászat\Haarbürs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085" y="2946310"/>
            <a:ext cx="1976083" cy="122842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7" name="Picture 9" descr="C:\Users\gszantai\Downloads\Fodrászat\Haarschnit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3622" y="471689"/>
            <a:ext cx="1223701" cy="1835552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4" name="Picture 16" descr="C:\Users\gszantai\Downloads\Fodrászat\spiegel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97712" y="2644606"/>
            <a:ext cx="2206736" cy="1831828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6" name="Picture 18" descr="C:\Users\gszantai\Downloads\Fodrászat\Trockenhaub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2727" y="2722739"/>
            <a:ext cx="1359156" cy="1781375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58" name="Picture 2" descr="C:\Users\gszantai\Downloads\Fodrászat\haarschneidemaschin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422318"/>
            <a:ext cx="1613004" cy="1613004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2451783" y="4506701"/>
            <a:ext cx="12410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 Trockenhaube, -n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hajszárító búra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61364" y="4174730"/>
            <a:ext cx="10695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 Haarbürste, -n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hajkefe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059832" y="2307241"/>
            <a:ext cx="18277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 Frisur, -en / r Haarschnitt, -e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frizura / hajvágás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09629" y="2200010"/>
            <a:ext cx="148309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Friseur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-e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Frisör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-e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fodrász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251939" y="2099492"/>
            <a:ext cx="12715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r Frisierumhang, ¨-e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beterítő kendő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108214" y="2035322"/>
            <a:ext cx="1725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 Haarschneidemaschine, -n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hajvágó gép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955153" y="4476434"/>
            <a:ext cx="108715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r Frisierspiegel, -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fodrásztükör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1060" name="Picture 4" descr="http://upload.wikimedia.org/wikipedia/commons/3/3a/Rasierpinsel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476" y="2946310"/>
            <a:ext cx="1584176" cy="1116901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775611" y="4088616"/>
            <a:ext cx="105990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Rasierpinsel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, -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borotva pamacs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43520" y="116622"/>
            <a:ext cx="4815742" cy="3602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der </a:t>
            </a:r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Friseurin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/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endParaRPr lang="de-DE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108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5" name="Picture 5" descr="C:\Users\gszantai\Downloads\Fodrászat\die haare abteil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6255" y="562579"/>
            <a:ext cx="1465796" cy="1465796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86" name="Picture 6" descr="C:\Users\gszantai\Downloads\Fodrászat\die haare ausspül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3568" y="409363"/>
            <a:ext cx="1648916" cy="1648916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87" name="Picture 7" descr="C:\Users\gszantai\Downloads\Fodrászat\die Spitzen kürz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455833"/>
            <a:ext cx="1440160" cy="1680038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89" name="Picture 9" descr="C:\Users\gszantai\Downloads\Fodrászat\Haare flechte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31514" y="461164"/>
            <a:ext cx="1483224" cy="1668627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0" name="Picture 10" descr="C:\Users\gszantai\Downloads\Fodrászat\Haare toupiere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0099" y="2722292"/>
            <a:ext cx="1274995" cy="1700126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4" name="Picture 14" descr="C:\Users\gszantai\Downloads\Fodrászat\haare-foehne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809" y="2830412"/>
            <a:ext cx="1978921" cy="1483885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5" name="Picture 15" descr="C:\Users\gszantai\Downloads\Fodrászat\Kopfhaut massier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6432" y="2564589"/>
            <a:ext cx="1071978" cy="1607967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3" descr="C:\Users\gszantai\Downloads\Fodrászat\Haare_schneide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7" y="463106"/>
            <a:ext cx="1188480" cy="178272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617182" y="2245826"/>
            <a:ext cx="129715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Haare schneiden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levágja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678251" y="2129791"/>
            <a:ext cx="118974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die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Haare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flechten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befonja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826682" y="2029802"/>
            <a:ext cx="11849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Haare abteilen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elválasztja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003458" y="2054470"/>
            <a:ext cx="128913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Haare ausspülen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kiöblíti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993174" y="4314297"/>
            <a:ext cx="121219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Haare föhnen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megszárítja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327180" y="4422418"/>
            <a:ext cx="12779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Haare toupieren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tupírozza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221974" y="4135871"/>
            <a:ext cx="12923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Spitzen kürzen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levágja a hajvégeket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607744" y="4168502"/>
            <a:ext cx="25378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Kopfhaut beim </a:t>
            </a:r>
            <a:r>
              <a:rPr lang="de-DE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Haarewaschen</a:t>
            </a: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 massieren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megmasszírozza a fejbőrt hajmosás közben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43520" y="116622"/>
            <a:ext cx="4815742" cy="3602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der </a:t>
            </a:r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Friseurin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/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endParaRPr lang="de-DE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4698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3" name="Picture 3" descr="C:\Users\gszantai\Downloads\Fodrászat\dem Kunden die fertige Frisur zeige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4927" y="2619739"/>
            <a:ext cx="1739216" cy="1658083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84" name="Picture 4" descr="C:\Users\gszantai\Downloads\Fodrászat\die Farbe auftrag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50849"/>
            <a:ext cx="2198082" cy="1650961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88" name="Picture 8" descr="C:\Users\gszantai\Downloads\Fodrászat\gespaltene Haarspitzen, Spli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2763754"/>
            <a:ext cx="2058555" cy="1370051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1" name="Picture 11" descr="C:\Users\gszantai\Downloads\Fodrászat\haare trockn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6369" y="2685415"/>
            <a:ext cx="2056614" cy="1368944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2" name="Picture 12" descr="C:\Users\gszantai\Downloads\Fodrászat\Haare wasche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2315" y="425180"/>
            <a:ext cx="2165224" cy="1625216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6" name="Picture 16" descr="C:\Users\gszantai\Downloads\Fodrászat\kt-die-haare-kamme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4931" y="2619739"/>
            <a:ext cx="1625216" cy="1625216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gszantai\Downloads\Fodrászat\dauerwelle legen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72200" y="545097"/>
            <a:ext cx="1937658" cy="1311197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065232" y="2101810"/>
            <a:ext cx="129073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Farbe auftragen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felviszi a hajfestéket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756639" y="1868728"/>
            <a:ext cx="123944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Dauerwelle legen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bedauerolja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005625" y="2039440"/>
            <a:ext cx="12186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Haare waschen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megmossa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664780" y="4083918"/>
            <a:ext cx="227979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Haare mit dem Handtuch trocknen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törölközővel megszárítja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821337" y="4262050"/>
            <a:ext cx="175240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die Haare kämmen / bürsten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megfésüli / kikeféli a hajat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84446" y="4144082"/>
            <a:ext cx="212429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gespaltene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Haarspitzen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/ r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Spliss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-e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töredezett hajvég(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ek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82964" y="4271040"/>
            <a:ext cx="236314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der </a:t>
            </a: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Kund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 die fertige Frisur zeigen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megmutatja a vendégnek a kész frizurát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43520" y="116622"/>
            <a:ext cx="4815742" cy="3602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der </a:t>
            </a:r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Friseurin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/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endParaRPr lang="de-DE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2131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106" name="Picture 2" descr="C:\Users\gszantai\Downloads\Fodrászat\gestufte haa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4296" y="411510"/>
            <a:ext cx="1031742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07" name="Picture 3" descr="C:\Users\gszantai\Downloads\Fodrászat\glatte haa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7924" y="411510"/>
            <a:ext cx="1160300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08" name="Picture 4" descr="C:\Users\gszantai\Downloads\Fodrászat\Kotellete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1351" y="2523562"/>
            <a:ext cx="1170320" cy="1545799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09" name="Picture 5" descr="C:\Users\gszantai\Downloads\Fodrászat\lockige ha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6186" y="411510"/>
            <a:ext cx="1769926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0" name="Picture 6" descr="C:\Users\gszantai\Downloads\Fodrászat\Pferdeschwanz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4074" y="411510"/>
            <a:ext cx="1162260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1" name="Picture 7" descr="C:\Users\gszantai\Downloads\Fodrászat\Pon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962" y="411510"/>
            <a:ext cx="1032000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2" name="Picture 8" descr="C:\Users\gszantai\Downloads\Fodrászat\Scheitel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5677" y="2535918"/>
            <a:ext cx="1191959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4" name="Picture 10" descr="[Heiner_Schnurrbart_0955_600x.jpg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3313" y="2535918"/>
            <a:ext cx="2322360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6" name="Picture 12" descr="http://media05.regionaut.meinbezirk.at/2013/08/22/4903385_web.jpg?137715785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04812" y="2535918"/>
            <a:ext cx="2190845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8" name="Picture 14" descr="http://static2.lookcook.at/artikelbilder/a_569_tn_080916_Zacherl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0398" y="2535918"/>
            <a:ext cx="1278737" cy="1548000"/>
          </a:xfrm>
          <a:prstGeom prst="rect">
            <a:avLst/>
          </a:prstGeom>
          <a:ln w="2222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3410414" y="1959510"/>
            <a:ext cx="23214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Ihre Haare sind lockig. / Sie hat Locken.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Göndör a haja.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428618" y="1959510"/>
            <a:ext cx="146386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Ihre Haare sind gestuft.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Lépcsőzetes a haja.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00656" y="1963136"/>
            <a:ext cx="12266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Sie hat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einen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Pony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Frufruja van.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931150" y="1959510"/>
            <a:ext cx="129073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Sie hat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glatte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Haare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Egyenes a haja.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643774" y="1970433"/>
            <a:ext cx="178285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Sie hat einen Pferdeschwanz.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Copfja van.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-16386" y="4096579"/>
            <a:ext cx="16113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</a:rPr>
              <a:t>Er hat den Scheitel links.</a:t>
            </a:r>
            <a:endParaRPr lang="hu-HU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Baloldalt van a választéka.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797299" y="4096579"/>
            <a:ext cx="15584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hat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einen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Schnurrbart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Bajusza van.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779912" y="4083918"/>
            <a:ext cx="14766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hat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lange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Koteletten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Hosszú pajesza van.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164310" y="4083918"/>
            <a:ext cx="14959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hat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einen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Ziegenbart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Kecskeszakálla van.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038022" y="4069361"/>
            <a:ext cx="135005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trägt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Dreitagebart</a:t>
            </a: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1050" dirty="0">
                <a:latin typeface="Calibri" panose="020F0502020204030204" pitchFamily="34" charset="0"/>
                <a:cs typeface="Calibri" panose="020F0502020204030204" pitchFamily="34" charset="0"/>
              </a:rPr>
              <a:t>Borostás.</a:t>
            </a:r>
            <a:endParaRPr lang="de-DE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43520" y="116622"/>
            <a:ext cx="4815742" cy="3602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der </a:t>
            </a:r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Friseurin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/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endParaRPr lang="de-DE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1274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>
          <a:xfrm>
            <a:off x="457200" y="461074"/>
            <a:ext cx="8291264" cy="4168075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hu-HU" sz="2000" dirty="0" err="1"/>
              <a:t>Wie</a:t>
            </a:r>
            <a:r>
              <a:rPr lang="hu-HU" sz="2000" dirty="0"/>
              <a:t> </a:t>
            </a:r>
            <a:r>
              <a:rPr lang="hu-HU" sz="2000" dirty="0" err="1"/>
              <a:t>soll</a:t>
            </a:r>
            <a:r>
              <a:rPr lang="hu-HU" sz="2000" dirty="0"/>
              <a:t> </a:t>
            </a:r>
            <a:r>
              <a:rPr lang="hu-HU" sz="2000" dirty="0" err="1"/>
              <a:t>ich</a:t>
            </a:r>
            <a:r>
              <a:rPr lang="hu-HU" sz="2000" dirty="0"/>
              <a:t> </a:t>
            </a:r>
            <a:r>
              <a:rPr lang="hu-HU" sz="2000" dirty="0" err="1"/>
              <a:t>Ihnen</a:t>
            </a:r>
            <a:r>
              <a:rPr lang="hu-HU" sz="2000" dirty="0"/>
              <a:t> die </a:t>
            </a:r>
            <a:r>
              <a:rPr lang="hu-HU" sz="2000" dirty="0" err="1"/>
              <a:t>Haare</a:t>
            </a:r>
            <a:r>
              <a:rPr lang="hu-HU" sz="2000" dirty="0"/>
              <a:t> </a:t>
            </a:r>
            <a:r>
              <a:rPr lang="hu-HU" sz="2000" dirty="0" err="1"/>
              <a:t>schneiden</a:t>
            </a:r>
            <a:r>
              <a:rPr lang="hu-HU" sz="2000" dirty="0"/>
              <a:t>?</a:t>
            </a:r>
          </a:p>
          <a:p>
            <a:endParaRPr lang="hu-HU" sz="2000" dirty="0"/>
          </a:p>
          <a:p>
            <a:r>
              <a:rPr lang="hu-HU" sz="2000" i="1" dirty="0" err="1">
                <a:solidFill>
                  <a:srgbClr val="FFFF00"/>
                </a:solidFill>
              </a:rPr>
              <a:t>Bitte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nur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nachschneiden</a:t>
            </a:r>
            <a:r>
              <a:rPr lang="hu-HU" sz="2000" i="1" dirty="0">
                <a:solidFill>
                  <a:srgbClr val="FFFF00"/>
                </a:solidFill>
              </a:rPr>
              <a:t>.</a:t>
            </a:r>
          </a:p>
          <a:p>
            <a:r>
              <a:rPr lang="hu-HU" sz="2000" i="1" dirty="0" err="1">
                <a:solidFill>
                  <a:srgbClr val="FFFF00"/>
                </a:solidFill>
              </a:rPr>
              <a:t>Ich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hätte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gern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eine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Dauerwelle</a:t>
            </a:r>
            <a:r>
              <a:rPr lang="hu-HU" sz="2000" i="1" dirty="0">
                <a:solidFill>
                  <a:srgbClr val="FFFF00"/>
                </a:solidFill>
              </a:rPr>
              <a:t>.</a:t>
            </a:r>
          </a:p>
          <a:p>
            <a:r>
              <a:rPr lang="hu-HU" sz="2000" i="1" dirty="0" err="1">
                <a:solidFill>
                  <a:srgbClr val="FFFF00"/>
                </a:solidFill>
              </a:rPr>
              <a:t>Ich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möchte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hellblonde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Strähnchen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in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meine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Haare</a:t>
            </a:r>
            <a:r>
              <a:rPr lang="hu-HU" sz="2000" i="1" dirty="0">
                <a:solidFill>
                  <a:srgbClr val="FFFF00"/>
                </a:solidFill>
              </a:rPr>
              <a:t>.</a:t>
            </a:r>
          </a:p>
          <a:p>
            <a:r>
              <a:rPr lang="de-DE" sz="2000" i="1" dirty="0">
                <a:solidFill>
                  <a:srgbClr val="FFFF00"/>
                </a:solidFill>
              </a:rPr>
              <a:t>Ich hätte es gerne noch ein wenig </a:t>
            </a:r>
            <a:r>
              <a:rPr lang="hu-HU" sz="2000" i="1" dirty="0" err="1">
                <a:solidFill>
                  <a:srgbClr val="FFFF00"/>
                </a:solidFill>
              </a:rPr>
              <a:t>kürzer</a:t>
            </a:r>
            <a:r>
              <a:rPr lang="hu-HU" sz="2000" i="1" dirty="0">
                <a:solidFill>
                  <a:srgbClr val="FFFF00"/>
                </a:solidFill>
              </a:rPr>
              <a:t>.</a:t>
            </a:r>
          </a:p>
          <a:p>
            <a:r>
              <a:rPr lang="hu-HU" sz="2000" i="1" dirty="0" err="1">
                <a:solidFill>
                  <a:srgbClr val="FFFF00"/>
                </a:solidFill>
              </a:rPr>
              <a:t>Ich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hätte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gern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einen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neuen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Haarschnitt</a:t>
            </a:r>
            <a:r>
              <a:rPr lang="hu-HU" sz="2000" i="1" dirty="0">
                <a:solidFill>
                  <a:srgbClr val="FFFF00"/>
                </a:solidFill>
              </a:rPr>
              <a:t>, </a:t>
            </a:r>
            <a:r>
              <a:rPr lang="hu-HU" sz="2000" i="1" dirty="0" err="1">
                <a:solidFill>
                  <a:srgbClr val="FFFF00"/>
                </a:solidFill>
              </a:rPr>
              <a:t>bitte</a:t>
            </a:r>
            <a:r>
              <a:rPr lang="hu-HU" sz="2000" i="1" dirty="0">
                <a:solidFill>
                  <a:srgbClr val="FFFF00"/>
                </a:solidFill>
              </a:rPr>
              <a:t>.</a:t>
            </a:r>
          </a:p>
          <a:p>
            <a:r>
              <a:rPr lang="hu-HU" sz="2000" i="1" dirty="0" err="1">
                <a:solidFill>
                  <a:srgbClr val="FFFF00"/>
                </a:solidFill>
              </a:rPr>
              <a:t>Bitte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nicht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zu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kurz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schneiden</a:t>
            </a:r>
            <a:r>
              <a:rPr lang="hu-HU" sz="2000" i="1" dirty="0">
                <a:solidFill>
                  <a:srgbClr val="FFFF00"/>
                </a:solidFill>
              </a:rPr>
              <a:t>.</a:t>
            </a:r>
          </a:p>
          <a:p>
            <a:r>
              <a:rPr lang="hu-HU" sz="2000" i="1" dirty="0" err="1">
                <a:solidFill>
                  <a:srgbClr val="FFFF00"/>
                </a:solidFill>
              </a:rPr>
              <a:t>Bitte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nur</a:t>
            </a:r>
            <a:r>
              <a:rPr lang="hu-HU" sz="2000" i="1" dirty="0">
                <a:solidFill>
                  <a:srgbClr val="FFFF00"/>
                </a:solidFill>
              </a:rPr>
              <a:t> die Spitzen.</a:t>
            </a:r>
            <a:endParaRPr lang="de-DE" sz="2000" i="1" dirty="0">
              <a:solidFill>
                <a:srgbClr val="FFFF00"/>
              </a:solidFill>
            </a:endParaRPr>
          </a:p>
          <a:p>
            <a:r>
              <a:rPr lang="hu-HU" sz="2000" i="1" dirty="0">
                <a:solidFill>
                  <a:srgbClr val="FFFF00"/>
                </a:solidFill>
              </a:rPr>
              <a:t>Die </a:t>
            </a:r>
            <a:r>
              <a:rPr lang="hu-HU" sz="2000" i="1" dirty="0" err="1">
                <a:solidFill>
                  <a:srgbClr val="FFFF00"/>
                </a:solidFill>
              </a:rPr>
              <a:t>Koteletten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bleiben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dran</a:t>
            </a:r>
            <a:r>
              <a:rPr lang="hu-HU" sz="2000" i="1" dirty="0">
                <a:solidFill>
                  <a:srgbClr val="FFFF00"/>
                </a:solidFill>
              </a:rPr>
              <a:t>.</a:t>
            </a:r>
          </a:p>
          <a:p>
            <a:r>
              <a:rPr lang="hu-HU" sz="2000" i="1" dirty="0" err="1">
                <a:solidFill>
                  <a:srgbClr val="FFFF00"/>
                </a:solidFill>
              </a:rPr>
              <a:t>So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wie</a:t>
            </a:r>
            <a:r>
              <a:rPr lang="hu-HU" sz="2000" i="1" dirty="0">
                <a:solidFill>
                  <a:srgbClr val="FFFF00"/>
                </a:solidFill>
              </a:rPr>
              <a:t> </a:t>
            </a:r>
            <a:r>
              <a:rPr lang="hu-HU" sz="2000" i="1" dirty="0" err="1">
                <a:solidFill>
                  <a:srgbClr val="FFFF00"/>
                </a:solidFill>
              </a:rPr>
              <a:t>immer</a:t>
            </a:r>
            <a:r>
              <a:rPr lang="hu-HU" sz="2000" i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3" name="Minus 2"/>
          <p:cNvSpPr/>
          <p:nvPr/>
        </p:nvSpPr>
        <p:spPr>
          <a:xfrm>
            <a:off x="-1116632" y="699542"/>
            <a:ext cx="11449272" cy="50405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3123" y="114549"/>
            <a:ext cx="8019631" cy="3466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24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</a:t>
            </a:r>
            <a:r>
              <a:rPr lang="hu-HU" sz="2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der </a:t>
            </a:r>
            <a:r>
              <a:rPr lang="hu-HU" sz="24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Friseurin</a:t>
            </a:r>
            <a:r>
              <a:rPr lang="hu-HU" sz="2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/ </a:t>
            </a:r>
            <a:r>
              <a:rPr lang="hu-HU" sz="24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4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r>
              <a:rPr lang="hu-HU" sz="2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– </a:t>
            </a:r>
            <a:r>
              <a:rPr lang="hu-HU" sz="24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Was</a:t>
            </a:r>
            <a:r>
              <a:rPr lang="hu-HU" sz="2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4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sagt</a:t>
            </a:r>
            <a:r>
              <a:rPr lang="hu-HU" sz="2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man </a:t>
            </a:r>
            <a:r>
              <a:rPr lang="hu-HU" sz="24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4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r>
              <a:rPr lang="hu-HU" sz="2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?</a:t>
            </a:r>
            <a:endParaRPr lang="de-DE" sz="2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8640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>
          <a:xfrm>
            <a:off x="457200" y="461074"/>
            <a:ext cx="8291264" cy="4168075"/>
          </a:xfrm>
        </p:spPr>
        <p:txBody>
          <a:bodyPr>
            <a:normAutofit fontScale="700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de-DE" dirty="0"/>
              <a:t>Guten Tag. Bitte nehmen Sie hier Platz. Wollen Sie die Haare schneiden lassen, oder möchten Sie eine Dauerwelle?</a:t>
            </a:r>
          </a:p>
          <a:p>
            <a:r>
              <a:rPr lang="de-DE" i="1" dirty="0" err="1">
                <a:solidFill>
                  <a:schemeClr val="tx2">
                    <a:lumMod val="75000"/>
                  </a:schemeClr>
                </a:solidFill>
              </a:rPr>
              <a:t>Hmm</a:t>
            </a:r>
            <a:r>
              <a:rPr lang="de-DE" i="1" dirty="0">
                <a:solidFill>
                  <a:schemeClr val="tx2">
                    <a:lumMod val="75000"/>
                  </a:schemeClr>
                </a:solidFill>
              </a:rPr>
              <a:t>... Können Sie mir das Heft mit den Haarfrisuren zeigen?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/>
              <a:t>Hier bitte.</a:t>
            </a:r>
          </a:p>
          <a:p>
            <a:r>
              <a:rPr lang="de-DE" i="1" dirty="0">
                <a:solidFill>
                  <a:schemeClr val="tx2">
                    <a:lumMod val="75000"/>
                  </a:schemeClr>
                </a:solidFill>
              </a:rPr>
              <a:t>Es ist so warm, daher möchte ich die Haare nachschneiden und auch eine Dauerwelle machen lassen.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/>
              <a:t>Wie wäre es dann mit dieser Frisur?</a:t>
            </a:r>
          </a:p>
          <a:p>
            <a:r>
              <a:rPr lang="hu-HU" i="1" dirty="0">
                <a:solidFill>
                  <a:schemeClr val="tx2">
                    <a:lumMod val="75000"/>
                  </a:schemeClr>
                </a:solidFill>
              </a:rPr>
              <a:t>D</a:t>
            </a:r>
            <a:r>
              <a:rPr lang="de-DE" i="1" dirty="0" err="1">
                <a:solidFill>
                  <a:schemeClr val="tx2">
                    <a:lumMod val="75000"/>
                  </a:schemeClr>
                </a:solidFill>
              </a:rPr>
              <a:t>ie</a:t>
            </a:r>
            <a:r>
              <a:rPr lang="de-DE" i="1" dirty="0">
                <a:solidFill>
                  <a:schemeClr val="tx2">
                    <a:lumMod val="75000"/>
                  </a:schemeClr>
                </a:solidFill>
              </a:rPr>
              <a:t> gefällt mir nicht besonders. Ah, ich möchte eine Frisur wie die hier auf dem Foto.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dirty="0"/>
              <a:t>W</a:t>
            </a:r>
            <a:r>
              <a:rPr lang="de-DE" dirty="0" err="1"/>
              <a:t>enn</a:t>
            </a:r>
            <a:r>
              <a:rPr lang="de-DE" dirty="0"/>
              <a:t> Sie diese Frisur haben wollen, müssen Sie die Haare kurz schneiden lassen. Ist das in Ordnung?</a:t>
            </a:r>
          </a:p>
          <a:p>
            <a:r>
              <a:rPr lang="de-DE" i="1" dirty="0">
                <a:solidFill>
                  <a:schemeClr val="tx2">
                    <a:lumMod val="75000"/>
                  </a:schemeClr>
                </a:solidFill>
              </a:rPr>
              <a:t>Das macht nichts.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/>
              <a:t>Dann werde ich Ihnen zuerst die Haare waschen. Kommen Sie bitte hierher.</a:t>
            </a:r>
            <a:r>
              <a:rPr lang="hu-HU" dirty="0"/>
              <a:t> </a:t>
            </a:r>
            <a:r>
              <a:rPr lang="de-DE" dirty="0"/>
              <a:t>Fertig. Gefällt es Ihnen?</a:t>
            </a:r>
            <a:endParaRPr lang="hu-HU" dirty="0"/>
          </a:p>
          <a:p>
            <a:r>
              <a:rPr lang="de-DE" i="1" dirty="0">
                <a:solidFill>
                  <a:schemeClr val="tx2">
                    <a:lumMod val="75000"/>
                  </a:schemeClr>
                </a:solidFill>
              </a:rPr>
              <a:t>Ja, es gefällt mir. Danke schön.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35496" y="116622"/>
            <a:ext cx="6365845" cy="3602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der </a:t>
            </a:r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Friseurin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/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–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Dialog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1</a:t>
            </a:r>
            <a:endParaRPr lang="de-DE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4281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>
          <a:xfrm>
            <a:off x="251520" y="461075"/>
            <a:ext cx="4392488" cy="4533106"/>
          </a:xfrm>
        </p:spPr>
        <p:txBody>
          <a:bodyPr>
            <a:normAutofit fontScale="55000" lnSpcReduction="2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DE" i="1" dirty="0">
                <a:solidFill>
                  <a:schemeClr val="tx2">
                    <a:lumMod val="75000"/>
                  </a:schemeClr>
                </a:solidFill>
              </a:rPr>
              <a:t>Hallo.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de-DE" dirty="0"/>
              <a:t>Guten Morgen.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DE" sz="2500" i="1" dirty="0">
                <a:solidFill>
                  <a:schemeClr val="tx2">
                    <a:lumMod val="75000"/>
                  </a:schemeClr>
                </a:solidFill>
              </a:rPr>
              <a:t>Ich möchte meine Haare waschen und schneiden lassen. Und ich möchte meinen Typ ein wenig verändern.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de-DE" dirty="0"/>
              <a:t>Aha, gut. Was stellen Sie sich da vor?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DE" sz="2500" i="1" dirty="0">
                <a:solidFill>
                  <a:schemeClr val="tx2">
                    <a:lumMod val="75000"/>
                  </a:schemeClr>
                </a:solidFill>
              </a:rPr>
              <a:t>Ich weiß nicht so genau, ich möchte meine Dauerwelle auffrischen lassen.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de-DE" dirty="0"/>
              <a:t>Gut, soll ich Ihnen das Haar ein wenig kürzen?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DE" sz="2500" i="1" dirty="0">
                <a:solidFill>
                  <a:schemeClr val="tx2">
                    <a:lumMod val="75000"/>
                  </a:schemeClr>
                </a:solidFill>
              </a:rPr>
              <a:t>Ja, ich möchte es ein wenig kürzer. Außerdem hätte ich gern eine Tönung.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de-DE" dirty="0"/>
              <a:t>OK, ich empfehle Ihnen ein Dunkelblond. Wir haben eine sehr schöne Tönung mit zuverlässiger Grauhaarabdeckung.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DE" sz="2500" i="1" dirty="0">
                <a:solidFill>
                  <a:schemeClr val="tx2">
                    <a:lumMod val="75000"/>
                  </a:schemeClr>
                </a:solidFill>
              </a:rPr>
              <a:t>Gut, es wäre auch gut, wenn man den Haaransatz nicht wieder so schnell sieht.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sz="2500" dirty="0"/>
              <a:t>Gut, so etwas kann ich Ihnen anbieten. Sie haben sehr gesundes Haar ohne Spliss.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DE" sz="2500" i="1" dirty="0">
                <a:solidFill>
                  <a:schemeClr val="tx2">
                    <a:lumMod val="75000"/>
                  </a:schemeClr>
                </a:solidFill>
              </a:rPr>
              <a:t>Danke schön. Bitte föhnen Sie es hinterher auch.</a:t>
            </a:r>
            <a:endParaRPr lang="hu-HU" sz="2500" i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sz="2500" dirty="0"/>
              <a:t>Gut, kein Problem.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8" name="Inhaltsplatzhalter 1"/>
          <p:cNvSpPr txBox="1">
            <a:spLocks/>
          </p:cNvSpPr>
          <p:nvPr/>
        </p:nvSpPr>
        <p:spPr>
          <a:xfrm>
            <a:off x="4644008" y="486916"/>
            <a:ext cx="4320480" cy="453310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DE" sz="1400" i="1" dirty="0">
                <a:solidFill>
                  <a:schemeClr val="tx2">
                    <a:lumMod val="75000"/>
                  </a:schemeClr>
                </a:solidFill>
              </a:rPr>
              <a:t>Können Sie außerdem auch meinen Mann bedienen?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400" dirty="0"/>
              <a:t>Natürlich, gern. Was kann ich für Sie tun?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de-DE" sz="1400" i="1" dirty="0">
                <a:solidFill>
                  <a:schemeClr val="bg2">
                    <a:lumMod val="75000"/>
                  </a:schemeClr>
                </a:solidFill>
              </a:rPr>
              <a:t>Ich möchte mir die Spitzen schneiden lassen.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400" dirty="0"/>
              <a:t>Gut.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de-DE" sz="1400" i="1" dirty="0">
                <a:solidFill>
                  <a:schemeClr val="bg2">
                    <a:lumMod val="75000"/>
                  </a:schemeClr>
                </a:solidFill>
              </a:rPr>
              <a:t>Außerdem möchte ich auch meinen Bart rasiert bekommen. Er ist ein wenig aus der Form geraten.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400" dirty="0"/>
              <a:t>Kein Problem. Soll ich ihn nass oder trocken rasieren?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de-DE" sz="1400" i="1" dirty="0">
                <a:solidFill>
                  <a:schemeClr val="bg2">
                    <a:lumMod val="75000"/>
                  </a:schemeClr>
                </a:solidFill>
              </a:rPr>
              <a:t>Ich möchte eine Nassrasur. Haben Sie einen guten Rasierschaum? Ich habe etwas sensible Haut.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400" dirty="0"/>
              <a:t>Natürlich. Setzen Sie sich bitte! OK. Gut, fertig. Gefällt es Ihnen so?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de-DE" sz="1400" i="1" dirty="0">
                <a:solidFill>
                  <a:schemeClr val="bg2">
                    <a:lumMod val="75000"/>
                  </a:schemeClr>
                </a:solidFill>
              </a:rPr>
              <a:t>Ja, danke. Ich bin zufrieden.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400" dirty="0"/>
              <a:t>Gut, ihre Frau ist jetzt auch fertig. Das sind dann für Sie beide zusammen 31,99€.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de-DE" sz="1400" i="1" dirty="0">
                <a:solidFill>
                  <a:schemeClr val="bg2">
                    <a:lumMod val="75000"/>
                  </a:schemeClr>
                </a:solidFill>
              </a:rPr>
              <a:t>Auf Wiedersehen!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400" dirty="0"/>
              <a:t>Auf Wiedersehen!</a:t>
            </a:r>
          </a:p>
        </p:txBody>
      </p:sp>
      <p:cxnSp>
        <p:nvCxnSpPr>
          <p:cNvPr id="10" name="Gerade Verbindung 9"/>
          <p:cNvCxnSpPr/>
          <p:nvPr/>
        </p:nvCxnSpPr>
        <p:spPr>
          <a:xfrm>
            <a:off x="4572000" y="461075"/>
            <a:ext cx="0" cy="4342923"/>
          </a:xfrm>
          <a:prstGeom prst="line">
            <a:avLst/>
          </a:prstGeom>
          <a:ln w="317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35496" y="116622"/>
            <a:ext cx="6365845" cy="3602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der </a:t>
            </a:r>
            <a:r>
              <a:rPr lang="hu-HU" sz="2800" b="1" cap="none" spc="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Friseurin</a:t>
            </a:r>
            <a:r>
              <a:rPr lang="hu-H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/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Beim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Friseur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– </a:t>
            </a:r>
            <a:r>
              <a:rPr lang="hu-HU" sz="28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Dialog</a:t>
            </a:r>
            <a:r>
              <a:rPr lang="hu-HU" sz="2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2</a:t>
            </a:r>
            <a:endParaRPr lang="de-DE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92753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lnSpc>
            <a:spcPct val="100000"/>
          </a:lnSpc>
          <a:spcBef>
            <a:spcPts val="0"/>
          </a:spcBef>
          <a:defRPr sz="105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895</Words>
  <Application>Microsoft Office PowerPoint</Application>
  <PresentationFormat>Bildschirmpräsentation (16:9)</PresentationFormat>
  <Paragraphs>149</Paragraphs>
  <Slides>8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6" baseType="lpstr">
      <vt:lpstr>Calibri</vt:lpstr>
      <vt:lpstr>Constantia</vt:lpstr>
      <vt:lpstr>Courier New</vt:lpstr>
      <vt:lpstr>Tele-GroteskFet</vt:lpstr>
      <vt:lpstr>Wingdings</vt:lpstr>
      <vt:lpstr>Wingdings 2</vt:lpstr>
      <vt:lpstr>Papier</vt:lpstr>
      <vt:lpstr>think-cell Folie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 Services Hungary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Szántai Gábor</dc:creator>
  <cp:lastModifiedBy>Magyar Péter</cp:lastModifiedBy>
  <cp:revision>19</cp:revision>
  <dcterms:created xsi:type="dcterms:W3CDTF">2014-10-17T18:07:19Z</dcterms:created>
  <dcterms:modified xsi:type="dcterms:W3CDTF">2021-06-02T13:25:21Z</dcterms:modified>
</cp:coreProperties>
</file>