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95" r:id="rId1"/>
  </p:sldMasterIdLst>
  <p:sldIdLst>
    <p:sldId id="257" r:id="rId2"/>
  </p:sldIdLst>
  <p:sldSz cx="9144000" cy="5143500" type="screen16x9"/>
  <p:notesSz cx="7099300" cy="10234613"/>
  <p:custDataLst>
    <p:tags r:id="rId3"/>
  </p:custDataLst>
  <p:defaultTextStyle>
    <a:defPPr>
      <a:defRPr lang="de-DE"/>
    </a:defPPr>
    <a:lvl1pPr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4572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2pPr>
    <a:lvl3pPr marL="9144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3pPr>
    <a:lvl4pPr marL="13716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4pPr>
    <a:lvl5pPr marL="18288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40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e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562F-6564-4F41-A08E-F3CCB8F8F863}" type="datetimeFigureOut">
              <a:rPr lang="de-DE" smtClean="0"/>
              <a:t>21.02.2015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887BF9C-633B-4EA8-A50D-53F95DBF9D5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FD8B-33C5-421D-AE87-E95CBBC0054D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F043-C5C9-4543-B156-099DED57FF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E259-8F50-4C72-BA97-131791B27F72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1891-FA8C-463D-A9E1-6E97ED9952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7EFE7-5BFF-4DC6-9696-CA676B3B289D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56C3B-4879-44CB-8ACD-F9C43CE31EF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77EA-42BD-4445-BD8C-A3B9FA9CB3EB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7"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9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51"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9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997196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3"/>
          </a:xfrm>
        </p:spPr>
        <p:txBody>
          <a:bodyPr/>
          <a:lstStyle>
            <a:lvl1pPr>
              <a:defRPr/>
            </a:lvl1pPr>
          </a:lstStyle>
          <a:p>
            <a:fld id="{48815FEB-4FD7-4068-86A3-764BD8FB9BD8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3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3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9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997196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9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6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3"/>
          </a:xfrm>
        </p:spPr>
        <p:txBody>
          <a:bodyPr/>
          <a:lstStyle>
            <a:lvl1pPr>
              <a:defRPr/>
            </a:lvl1pPr>
          </a:lstStyle>
          <a:p>
            <a:fld id="{461EDEAC-252C-4188-B9E3-CED9B38824C8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3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3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1" y="1329929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95" name="think-cell Folie" r:id="rId6" imgW="286" imgH="286" progId="TCLayout.ActiveDocument.1">
                  <p:embed/>
                </p:oleObj>
              </mc:Choice>
              <mc:Fallback>
                <p:oleObj name="think-cell Folie" r:id="rId6" imgW="286" imgH="286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1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329929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21.02.2015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78316130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63" name="think-cell Folie" r:id="rId20" imgW="270" imgH="270" progId="TCLayout.ActiveDocument.1">
                  <p:embed/>
                </p:oleObj>
              </mc:Choice>
              <mc:Fallback>
                <p:oleObj name="think-cell Foli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758" r:id="rId12"/>
    <p:sldLayoutId id="2147483759" r:id="rId13"/>
    <p:sldLayoutId id="2147483760" r:id="rId14"/>
    <p:sldLayoutId id="2147483761" r:id="rId15"/>
    <p:sldLayoutId id="2147483766" r:id="rId1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67927"/>
              </p:ext>
            </p:extLst>
          </p:nvPr>
        </p:nvGraphicFramePr>
        <p:xfrm>
          <a:off x="234143" y="771550"/>
          <a:ext cx="2496398" cy="342757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784649"/>
                <a:gridCol w="1711749"/>
              </a:tblGrid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20 g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Schmalz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3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Zwiebel(n)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2 Zehe/n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Knoblauch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1 TL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Paprikapulver, </a:t>
                      </a:r>
                      <a:r>
                        <a:rPr lang="de-DE" sz="1100" dirty="0" smtClean="0">
                          <a:latin typeface="+mn-lt"/>
                        </a:rPr>
                        <a:t>edelsüß </a:t>
                      </a:r>
                      <a:endParaRPr lang="de-DE" sz="1100" dirty="0">
                        <a:latin typeface="+mn-lt"/>
                      </a:endParaRP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¾ Liter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Brühe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½ Liter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Wasser, heißes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1 TL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Kümmel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2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Paprikaschote(n)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3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Tomate(n)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4 EL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saure Sahne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500 g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Kartoffel(n)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3 große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Möhre(n) </a:t>
                      </a: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700 g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hu-HU" sz="1100" dirty="0" err="1" smtClean="0">
                          <a:latin typeface="+mn-lt"/>
                        </a:rPr>
                        <a:t>Schweinefleisch</a:t>
                      </a:r>
                      <a:endParaRPr lang="de-DE" sz="1100" dirty="0">
                        <a:latin typeface="+mn-lt"/>
                      </a:endParaRPr>
                    </a:p>
                  </a:txBody>
                  <a:tcPr marL="56568" marR="56568" marT="28284" marB="28284"/>
                </a:tc>
              </a:tr>
              <a:tr h="244827">
                <a:tc>
                  <a:txBody>
                    <a:bodyPr/>
                    <a:lstStyle/>
                    <a:p>
                      <a:pPr algn="r"/>
                      <a:r>
                        <a:rPr lang="de-DE" sz="1100" dirty="0">
                          <a:latin typeface="+mn-lt"/>
                        </a:rPr>
                        <a:t>1 TL </a:t>
                      </a:r>
                    </a:p>
                  </a:txBody>
                  <a:tcPr marL="56568" marR="56568" marT="28284" marB="28284"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+mn-lt"/>
                        </a:rPr>
                        <a:t>Majoran </a:t>
                      </a:r>
                    </a:p>
                  </a:txBody>
                  <a:tcPr marL="56568" marR="56568" marT="28284" marB="28284"/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51520" y="426634"/>
            <a:ext cx="8496944" cy="34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de-DE" altLang="de-DE" sz="1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cs typeface="Arial" pitchFamily="34" charset="0"/>
              </a:rPr>
              <a:t>Zutaten für 6 Portionen:</a:t>
            </a:r>
            <a:r>
              <a:rPr kumimoji="0" lang="hu-HU" altLang="de-DE" sz="1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cs typeface="Arial" pitchFamily="34" charset="0"/>
              </a:rPr>
              <a:t>				      	</a:t>
            </a:r>
            <a:r>
              <a:rPr kumimoji="0" lang="hu-HU" altLang="de-DE" sz="12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cs typeface="Arial" pitchFamily="34" charset="0"/>
              </a:rPr>
              <a:t>        </a:t>
            </a:r>
            <a:r>
              <a:rPr lang="de-DE" altLang="de-DE" sz="12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Hozzávalók</a:t>
            </a:r>
            <a:r>
              <a:rPr lang="de-DE" altLang="de-DE" sz="12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de-DE" sz="12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6 </a:t>
            </a:r>
            <a:r>
              <a:rPr lang="de-DE" altLang="de-DE" sz="1200" b="1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személyre</a:t>
            </a:r>
            <a:r>
              <a:rPr lang="de-DE" altLang="de-DE" sz="12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:</a:t>
            </a:r>
            <a:endParaRPr lang="de-DE" altLang="de-DE" sz="700" dirty="0">
              <a:solidFill>
                <a:schemeClr val="accent2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563998"/>
              </p:ext>
            </p:extLst>
          </p:nvPr>
        </p:nvGraphicFramePr>
        <p:xfrm>
          <a:off x="6079007" y="771550"/>
          <a:ext cx="2885481" cy="343182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739478"/>
                <a:gridCol w="2146003"/>
              </a:tblGrid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2 </a:t>
                      </a:r>
                      <a:r>
                        <a:rPr lang="de-DE" sz="1100" kern="1200" dirty="0" err="1"/>
                        <a:t>dkg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zsír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3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hagyma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2 </a:t>
                      </a:r>
                      <a:r>
                        <a:rPr lang="de-DE" sz="1100" kern="1200" dirty="0" err="1"/>
                        <a:t>gerezd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fokhagyma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1 </a:t>
                      </a:r>
                      <a:r>
                        <a:rPr lang="de-DE" sz="1100" kern="1200" dirty="0" err="1"/>
                        <a:t>tk</a:t>
                      </a:r>
                      <a:r>
                        <a:rPr lang="de-DE" sz="1100" kern="1200" dirty="0"/>
                        <a:t>.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hu-HU" sz="1100" kern="1200" dirty="0"/>
                        <a:t>őrölt pirospaprika, </a:t>
                      </a:r>
                      <a:r>
                        <a:rPr lang="hu-HU" sz="1100" kern="1200" dirty="0" smtClean="0"/>
                        <a:t>édesnemes</a:t>
                      </a:r>
                      <a:endParaRPr lang="hu-H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¾ l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hu-HU" sz="1100" kern="1200" dirty="0" err="1" smtClean="0"/>
                        <a:t>alaplé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½ l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forró</a:t>
                      </a:r>
                      <a:r>
                        <a:rPr lang="de-DE" sz="1100" kern="1200" dirty="0"/>
                        <a:t> </a:t>
                      </a:r>
                      <a:r>
                        <a:rPr lang="de-DE" sz="1100" kern="1200" dirty="0" err="1"/>
                        <a:t>víz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1 </a:t>
                      </a:r>
                      <a:r>
                        <a:rPr lang="de-DE" sz="1100" kern="1200" dirty="0" err="1"/>
                        <a:t>tk</a:t>
                      </a:r>
                      <a:r>
                        <a:rPr lang="de-DE" sz="1100" kern="1200" dirty="0"/>
                        <a:t>.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köménymag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2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kicsumázott</a:t>
                      </a:r>
                      <a:r>
                        <a:rPr lang="de-DE" sz="1100" kern="1200" dirty="0"/>
                        <a:t> </a:t>
                      </a:r>
                      <a:r>
                        <a:rPr lang="de-DE" sz="1100" kern="1200" dirty="0" err="1"/>
                        <a:t>paprika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3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paradicsom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4 </a:t>
                      </a:r>
                      <a:r>
                        <a:rPr lang="de-DE" sz="1100" kern="1200" dirty="0" err="1"/>
                        <a:t>ek</a:t>
                      </a:r>
                      <a:r>
                        <a:rPr lang="de-DE" sz="1100" kern="1200" dirty="0"/>
                        <a:t>.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tejföl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50 </a:t>
                      </a:r>
                      <a:r>
                        <a:rPr lang="de-DE" sz="1100" kern="1200" dirty="0" err="1"/>
                        <a:t>dkg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krumpli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3 </a:t>
                      </a:r>
                      <a:r>
                        <a:rPr lang="de-DE" sz="1100" kern="1200" dirty="0" err="1"/>
                        <a:t>nagy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/>
                        <a:t>répa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70 </a:t>
                      </a:r>
                      <a:r>
                        <a:rPr lang="de-DE" sz="1100" kern="1200" dirty="0" err="1"/>
                        <a:t>dkg</a:t>
                      </a:r>
                      <a:r>
                        <a:rPr lang="de-DE" sz="1100" kern="1200" dirty="0"/>
                        <a:t>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hu-HU" sz="1100" kern="1200" baseline="0" dirty="0" smtClean="0"/>
                        <a:t>sertéshús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  <a:tr h="24482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/>
                        <a:t>1 </a:t>
                      </a:r>
                      <a:r>
                        <a:rPr lang="de-DE" sz="1100" kern="1200" dirty="0" err="1"/>
                        <a:t>tk</a:t>
                      </a:r>
                      <a:r>
                        <a:rPr lang="de-DE" sz="1100" kern="1200" dirty="0"/>
                        <a:t>. 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750"/>
                        </a:spcAft>
                      </a:pPr>
                      <a:r>
                        <a:rPr lang="de-DE" sz="1100" kern="1200" dirty="0" err="1" smtClean="0"/>
                        <a:t>major</a:t>
                      </a:r>
                      <a:r>
                        <a:rPr lang="hu-HU" sz="1100" kern="1200" dirty="0" smtClean="0"/>
                        <a:t>á</a:t>
                      </a:r>
                      <a:r>
                        <a:rPr lang="de-DE" sz="1100" kern="1200" dirty="0" err="1" smtClean="0"/>
                        <a:t>nna</a:t>
                      </a:r>
                      <a:endParaRPr lang="de-DE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745" marR="38745" marT="38745" marB="38745"/>
                </a:tc>
              </a:tr>
            </a:tbl>
          </a:graphicData>
        </a:graphic>
      </p:graphicFrame>
      <p:sp>
        <p:nvSpPr>
          <p:cNvPr id="16" name="Rechteck 15"/>
          <p:cNvSpPr/>
          <p:nvPr/>
        </p:nvSpPr>
        <p:spPr>
          <a:xfrm>
            <a:off x="176090" y="182666"/>
            <a:ext cx="302358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chemeClr val="accent2">
                    <a:lumMod val="75000"/>
                  </a:schemeClr>
                </a:solidFill>
                <a:latin typeface="Showcard Gothic" panose="04020904020102020604" pitchFamily="82" charset="0"/>
              </a:rPr>
              <a:t>Ungarische Gulaschsuppe</a:t>
            </a:r>
          </a:p>
        </p:txBody>
      </p:sp>
      <p:sp>
        <p:nvSpPr>
          <p:cNvPr id="22" name="Rechteck 21"/>
          <p:cNvSpPr/>
          <p:nvPr/>
        </p:nvSpPr>
        <p:spPr>
          <a:xfrm>
            <a:off x="5968077" y="182666"/>
            <a:ext cx="265970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  <a:latin typeface="Showcard Gothic" panose="04020904020102020604" pitchFamily="82" charset="0"/>
              </a:rPr>
              <a:t>Magyaros gulyásleves</a:t>
            </a:r>
            <a:endParaRPr lang="de-DE" sz="1600" dirty="0">
              <a:solidFill>
                <a:schemeClr val="accent2">
                  <a:lumMod val="75000"/>
                </a:schemeClr>
              </a:solidFill>
              <a:latin typeface="Showcard Gothic" panose="04020904020102020604" pitchFamily="82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771800" y="1531987"/>
            <a:ext cx="331236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900" dirty="0">
                <a:latin typeface="+mn-lt"/>
              </a:rPr>
              <a:t>Schmalz erhitzen, dann das Fleisch mit gewürfelten Zwiebeln und gehacktem Knoblauch anbraten. </a:t>
            </a:r>
            <a:r>
              <a:rPr lang="de-DE" sz="900" dirty="0">
                <a:latin typeface="+mn-lt"/>
              </a:rPr>
              <a:t>Mit Paprika </a:t>
            </a:r>
            <a:r>
              <a:rPr lang="de-DE" sz="900" dirty="0" smtClean="0">
                <a:latin typeface="+mn-lt"/>
              </a:rPr>
              <a:t>edelsüß, Kümmel</a:t>
            </a:r>
            <a:r>
              <a:rPr lang="hu-HU" sz="900" dirty="0" smtClean="0">
                <a:latin typeface="+mn-lt"/>
              </a:rPr>
              <a:t>,</a:t>
            </a:r>
            <a:r>
              <a:rPr lang="de-DE" sz="900" dirty="0" smtClean="0">
                <a:latin typeface="+mn-lt"/>
              </a:rPr>
              <a:t> </a:t>
            </a:r>
            <a:r>
              <a:rPr lang="de-DE" sz="900" dirty="0">
                <a:latin typeface="+mn-lt"/>
              </a:rPr>
              <a:t>Majoran und etwas Salz </a:t>
            </a:r>
            <a:r>
              <a:rPr lang="de-DE" sz="900" dirty="0" smtClean="0">
                <a:latin typeface="+mn-lt"/>
              </a:rPr>
              <a:t>würzen.</a:t>
            </a:r>
            <a:r>
              <a:rPr lang="hu-HU" sz="900" dirty="0" smtClean="0">
                <a:latin typeface="+mn-lt"/>
              </a:rPr>
              <a:t> </a:t>
            </a:r>
            <a:r>
              <a:rPr lang="de-DE" sz="900" dirty="0" smtClean="0">
                <a:latin typeface="+mn-lt"/>
              </a:rPr>
              <a:t>Möhren</a:t>
            </a:r>
            <a:r>
              <a:rPr lang="de-DE" sz="900" dirty="0">
                <a:latin typeface="+mn-lt"/>
              </a:rPr>
              <a:t>, Tomaten und Paprika klein schneiden und dazugeben. </a:t>
            </a:r>
            <a:r>
              <a:rPr lang="de-DE" sz="900" dirty="0">
                <a:latin typeface="+mn-lt"/>
              </a:rPr>
              <a:t>Brühe und heißes Wasser reingießen. </a:t>
            </a:r>
            <a:br>
              <a:rPr lang="de-DE" sz="900" dirty="0">
                <a:latin typeface="+mn-lt"/>
              </a:rPr>
            </a:br>
            <a:r>
              <a:rPr lang="de-DE" sz="900" dirty="0">
                <a:latin typeface="+mn-lt"/>
              </a:rPr>
              <a:t>Kartoffeln schälen, in Stückchen schneiden und auch in den Topf geben. Alles schön durchkochen und abschmecken. </a:t>
            </a:r>
            <a:br>
              <a:rPr lang="de-DE" sz="900" dirty="0">
                <a:latin typeface="+mn-lt"/>
              </a:rPr>
            </a:br>
            <a:r>
              <a:rPr lang="de-DE" sz="900" dirty="0">
                <a:latin typeface="+mn-lt"/>
              </a:rPr>
              <a:t>Kurz vor dem Servieren die saure Sahne dazu. </a:t>
            </a:r>
            <a:br>
              <a:rPr lang="de-DE" sz="900" dirty="0">
                <a:latin typeface="+mn-lt"/>
              </a:rPr>
            </a:br>
            <a:r>
              <a:rPr lang="de-DE" sz="900" dirty="0">
                <a:latin typeface="+mn-lt"/>
              </a:rPr>
              <a:t>Dazu ein schönes Baguette. Echt lecker und auch nicht viel Arbeit!</a:t>
            </a:r>
          </a:p>
        </p:txBody>
      </p:sp>
      <p:sp>
        <p:nvSpPr>
          <p:cNvPr id="24" name="Rechteck 23"/>
          <p:cNvSpPr/>
          <p:nvPr/>
        </p:nvSpPr>
        <p:spPr>
          <a:xfrm>
            <a:off x="2771800" y="3121680"/>
            <a:ext cx="33123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900" dirty="0" smtClean="0">
                <a:latin typeface="+mn-lt"/>
              </a:rPr>
              <a:t>Hevítsük fel a zsírt, majd pirítsuk meg a húst a kockákra vágott hagymával és az aprított fokhagymával. Főszerezzük édesnemes paprikával, köménymaggal, majoránnával és némi sóval. Aprítsuk fel a répát, paradicsomot és paprikát és adjuk hozzá. Öntsük hozzá az alaplevet és a forró vizet.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900" dirty="0" smtClean="0">
                <a:latin typeface="+mn-lt"/>
              </a:rPr>
              <a:t>Hámozzuk meg a krumplit, vágjuk kis kockákra és tegyük bele ezt is az edénybe. Ezt szépen összefőzzük és ízesítjük.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900" dirty="0" smtClean="0">
                <a:latin typeface="+mn-lt"/>
              </a:rPr>
              <a:t>Röviddel tálalás előtt hozzáadjuk a tejfölt. Illik hozzá egy finom </a:t>
            </a:r>
            <a:r>
              <a:rPr lang="hu-HU" sz="900" dirty="0" err="1" smtClean="0">
                <a:latin typeface="+mn-lt"/>
              </a:rPr>
              <a:t>baguette</a:t>
            </a:r>
            <a:r>
              <a:rPr lang="hu-HU" sz="900" dirty="0" smtClean="0">
                <a:latin typeface="+mn-lt"/>
              </a:rPr>
              <a:t>. Tényleg finom és nem is jelent sok munkát!</a:t>
            </a:r>
            <a:endParaRPr lang="de-DE" sz="900" dirty="0">
              <a:latin typeface="+mn-lt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07504" y="4768865"/>
            <a:ext cx="71322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>
                <a:latin typeface="Trebuchet MS" panose="020B0603020202020204" pitchFamily="34" charset="0"/>
              </a:rPr>
              <a:t>http://www.chefkoch.de/rezepte/205731086421888/Ungarische-Gulaschsuppe.html</a:t>
            </a:r>
          </a:p>
        </p:txBody>
      </p:sp>
      <p:pic>
        <p:nvPicPr>
          <p:cNvPr id="299017" name="Picture 9" descr="http://static.femina.hu/recept/igy_keszul_a_tokeletes_gulyasleves/guly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994" y="159742"/>
            <a:ext cx="2281979" cy="129725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feld 22"/>
          <p:cNvSpPr txBox="1"/>
          <p:nvPr/>
        </p:nvSpPr>
        <p:spPr>
          <a:xfrm>
            <a:off x="7596336" y="4723496"/>
            <a:ext cx="1319336" cy="305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 smtClean="0"/>
              <a:t>http://de.uw.hu/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6578926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ke">
  <a:themeElements>
    <a:clrScheme name="Ganym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pothek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k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0</TotalTime>
  <Words>252</Words>
  <Application>Microsoft Office PowerPoint</Application>
  <PresentationFormat>Bildschirmpräsentation (16:9)</PresentationFormat>
  <Paragraphs>65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Apotheke</vt:lpstr>
      <vt:lpstr>think-cell Folie</vt:lpstr>
      <vt:lpstr>PowerPoint-Präsentation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Szántai Gábor</dc:creator>
  <cp:lastModifiedBy>Szántai Gábor</cp:lastModifiedBy>
  <cp:revision>6</cp:revision>
  <dcterms:created xsi:type="dcterms:W3CDTF">2015-02-21T07:42:19Z</dcterms:created>
  <dcterms:modified xsi:type="dcterms:W3CDTF">2015-02-21T08:16:42Z</dcterms:modified>
</cp:coreProperties>
</file>