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56" autoAdjust="0"/>
    <p:restoredTop sz="91696" autoAdjust="0"/>
  </p:normalViewPr>
  <p:slideViewPr>
    <p:cSldViewPr>
      <p:cViewPr varScale="1">
        <p:scale>
          <a:sx n="92" d="100"/>
          <a:sy n="92" d="100"/>
        </p:scale>
        <p:origin x="-840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143000"/>
            <a:ext cx="7623175" cy="131445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hu-HU" altLang="en-US" noProof="0" smtClean="0"/>
              <a:t>Mintacím szerkesztése</a:t>
            </a:r>
            <a:endParaRPr lang="hu-HU" altLang="en-US" noProof="0" smtClean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2971800"/>
            <a:ext cx="6553200" cy="131445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hu-HU" altLang="en-US" noProof="0" smtClean="0"/>
              <a:t>Alcím mintájának szerkesztése</a:t>
            </a:r>
            <a:endParaRPr lang="hu-HU" altLang="en-US" noProof="0" smtClean="0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4682729"/>
            <a:ext cx="2895600" cy="3429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C6CD8-C653-4137-B7A4-6CA4CE6BA713}" type="slidenum">
              <a:rPr lang="de-DE" smtClean="0"/>
              <a:pPr>
                <a:defRPr/>
              </a:pPr>
              <a:t>‹#›</a:t>
            </a:fld>
            <a:endParaRPr lang="de-DE"/>
          </a:p>
        </p:txBody>
      </p:sp>
      <p:sp>
        <p:nvSpPr>
          <p:cNvPr id="37895" name="Freeform 7"/>
          <p:cNvSpPr>
            <a:spLocks noChangeArrowheads="1"/>
          </p:cNvSpPr>
          <p:nvPr/>
        </p:nvSpPr>
        <p:spPr bwMode="auto">
          <a:xfrm>
            <a:off x="609600" y="914400"/>
            <a:ext cx="7924800" cy="6858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7896" name="Line 8"/>
          <p:cNvSpPr>
            <a:spLocks noChangeShapeType="1"/>
          </p:cNvSpPr>
          <p:nvPr/>
        </p:nvSpPr>
        <p:spPr bwMode="auto">
          <a:xfrm>
            <a:off x="1981201" y="29718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6CA9D-8BE3-4E26-85BB-EC7236FE61ED}" type="slidenum">
              <a:rPr lang="de-DE" smtClean="0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6134345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64CA50-0DFF-4F67-8B18-AD4177F0E067}" type="slidenum">
              <a:rPr lang="de-DE" smtClean="0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3723519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80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80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6829C-454E-4524-9F28-11802472B507}" type="slidenum">
              <a:rPr lang="de-DE" smtClean="0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4473456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B8DD64-5548-46C9-A4C7-649F9E890820}" type="slidenum">
              <a:rPr lang="de-DE" smtClean="0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1677703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7B6E5-B47B-4513-9EC8-BFD096B0E64B}" type="slidenum">
              <a:rPr lang="de-DE" smtClean="0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0210440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3BF744-FF36-40A8-92F3-DCECD37F4D85}" type="slidenum">
              <a:rPr lang="de-DE" smtClean="0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1615241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CF2546-CE26-44EF-84CF-B7A086B82E98}" type="slidenum">
              <a:rPr lang="de-DE" smtClean="0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632418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07AF7A-2BD9-45F7-96ED-192EBF4F944B}" type="slidenum">
              <a:rPr lang="de-DE" smtClean="0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8395598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4AC06C-7A88-4D70-9FC1-98EAE7766E0F}" type="slidenum">
              <a:rPr lang="de-DE" smtClean="0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7622343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08360"/>
            <a:ext cx="2057400" cy="4389834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08360"/>
            <a:ext cx="6019800" cy="4389834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91DDC2-14CF-4C5B-A47A-F020F3098458}" type="slidenum">
              <a:rPr lang="de-DE" smtClean="0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0622489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8360"/>
            <a:ext cx="8229600" cy="854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 smtClean="0"/>
              <a:t>Mintacím szerkesztése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8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 smtClean="0"/>
              <a:t>Mintaszöveg szerkesztése</a:t>
            </a:r>
          </a:p>
          <a:p>
            <a:pPr lvl="1"/>
            <a:r>
              <a:rPr lang="hu-HU" altLang="en-US" smtClean="0"/>
              <a:t>Második szint</a:t>
            </a:r>
          </a:p>
          <a:p>
            <a:pPr lvl="2"/>
            <a:r>
              <a:rPr lang="hu-HU" altLang="en-US" smtClean="0"/>
              <a:t>Harmadik szint</a:t>
            </a:r>
          </a:p>
          <a:p>
            <a:pPr lvl="3"/>
            <a:r>
              <a:rPr lang="hu-HU" altLang="en-US" smtClean="0"/>
              <a:t>Negyedik szint</a:t>
            </a:r>
          </a:p>
          <a:p>
            <a:pPr lvl="4"/>
            <a:r>
              <a:rPr lang="hu-HU" altLang="en-US" smtClean="0"/>
              <a:t>Ötödik szint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2729"/>
            <a:ext cx="21336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2729"/>
            <a:ext cx="21336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>
              <a:defRPr/>
            </a:pPr>
            <a:fld id="{A3B1D25B-4DD6-41AB-8B66-9F8035B4B0DF}" type="slidenum">
              <a:rPr lang="de-DE" smtClean="0"/>
              <a:pPr>
                <a:defRPr/>
              </a:pPr>
              <a:t>‹#›</a:t>
            </a:fld>
            <a:endParaRPr lang="de-DE"/>
          </a:p>
        </p:txBody>
      </p:sp>
      <p:sp>
        <p:nvSpPr>
          <p:cNvPr id="36871" name="Freeform 7"/>
          <p:cNvSpPr>
            <a:spLocks noChangeArrowheads="1"/>
          </p:cNvSpPr>
          <p:nvPr/>
        </p:nvSpPr>
        <p:spPr bwMode="auto">
          <a:xfrm>
            <a:off x="381000" y="171450"/>
            <a:ext cx="8229600" cy="4572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6872" name="Line 8"/>
          <p:cNvSpPr>
            <a:spLocks noChangeShapeType="1"/>
          </p:cNvSpPr>
          <p:nvPr/>
        </p:nvSpPr>
        <p:spPr bwMode="auto">
          <a:xfrm>
            <a:off x="457200" y="46291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>
    <p:fade thruBlk="1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de.uw.hu/index.html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11" Type="http://schemas.openxmlformats.org/officeDocument/2006/relationships/image" Target="../media/image30.jpeg"/><Relationship Id="rId5" Type="http://schemas.openxmlformats.org/officeDocument/2006/relationships/image" Target="../media/image24.jpeg"/><Relationship Id="rId10" Type="http://schemas.openxmlformats.org/officeDocument/2006/relationships/image" Target="../media/image29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11" Type="http://schemas.openxmlformats.org/officeDocument/2006/relationships/image" Target="../media/image40.jpeg"/><Relationship Id="rId5" Type="http://schemas.openxmlformats.org/officeDocument/2006/relationships/image" Target="../media/image34.jpeg"/><Relationship Id="rId10" Type="http://schemas.openxmlformats.org/officeDocument/2006/relationships/image" Target="../media/image39.jpeg"/><Relationship Id="rId4" Type="http://schemas.openxmlformats.org/officeDocument/2006/relationships/image" Target="../media/image33.jpeg"/><Relationship Id="rId9" Type="http://schemas.openxmlformats.org/officeDocument/2006/relationships/image" Target="../media/image3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11" Type="http://schemas.openxmlformats.org/officeDocument/2006/relationships/image" Target="../media/image50.jpeg"/><Relationship Id="rId5" Type="http://schemas.openxmlformats.org/officeDocument/2006/relationships/image" Target="../media/image44.jpeg"/><Relationship Id="rId10" Type="http://schemas.openxmlformats.org/officeDocument/2006/relationships/image" Target="../media/image49.jpeg"/><Relationship Id="rId4" Type="http://schemas.openxmlformats.org/officeDocument/2006/relationships/image" Target="../media/image43.jpeg"/><Relationship Id="rId9" Type="http://schemas.openxmlformats.org/officeDocument/2006/relationships/image" Target="../media/image4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Relationship Id="rId9" Type="http://schemas.openxmlformats.org/officeDocument/2006/relationships/image" Target="../media/image5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1043608" y="843558"/>
            <a:ext cx="6696744" cy="2446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7200" b="1" dirty="0" smtClean="0">
                <a:latin typeface="Garamond" pitchFamily="18" charset="0"/>
              </a:rPr>
              <a:t>Gyümölcsök</a:t>
            </a:r>
          </a:p>
          <a:p>
            <a:pPr eaLnBrk="1" hangingPunct="1">
              <a:spcBef>
                <a:spcPct val="50000"/>
              </a:spcBef>
            </a:pPr>
            <a:endParaRPr lang="hu-HU" altLang="hu-HU" b="1" dirty="0" smtClean="0">
              <a:latin typeface="Garamond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hu-HU" altLang="hu-HU" b="1" dirty="0" smtClean="0">
                <a:latin typeface="Garamond" pitchFamily="18" charset="0"/>
              </a:rPr>
              <a:t>Készítette</a:t>
            </a:r>
            <a:r>
              <a:rPr lang="hu-HU" altLang="hu-HU" b="1" dirty="0">
                <a:latin typeface="Garamond" pitchFamily="18" charset="0"/>
              </a:rPr>
              <a:t>: Szántai Gábor</a:t>
            </a:r>
          </a:p>
          <a:p>
            <a:pPr eaLnBrk="1" hangingPunct="1">
              <a:spcBef>
                <a:spcPct val="50000"/>
              </a:spcBef>
            </a:pPr>
            <a:r>
              <a:rPr lang="hu-HU" altLang="hu-HU" b="1" dirty="0">
                <a:latin typeface="Garamond" pitchFamily="18" charset="0"/>
              </a:rPr>
              <a:t>Honlap: </a:t>
            </a:r>
            <a:r>
              <a:rPr lang="hu-HU" altLang="hu-HU" b="1" dirty="0">
                <a:latin typeface="Garamond" pitchFamily="18" charset="0"/>
                <a:hlinkClick r:id="rId2"/>
              </a:rPr>
              <a:t>http://</a:t>
            </a:r>
            <a:r>
              <a:rPr lang="hu-HU" altLang="hu-HU" b="1" dirty="0" smtClean="0">
                <a:latin typeface="Garamond" pitchFamily="18" charset="0"/>
                <a:hlinkClick r:id="rId2"/>
              </a:rPr>
              <a:t>de.uw.hu/index.html</a:t>
            </a:r>
            <a:r>
              <a:rPr lang="hu-HU" altLang="hu-HU" b="1" dirty="0" smtClean="0">
                <a:latin typeface="Garamond" pitchFamily="18" charset="0"/>
              </a:rPr>
              <a:t> </a:t>
            </a:r>
            <a:endParaRPr lang="de-DE" altLang="hu-HU" b="1" dirty="0">
              <a:latin typeface="Garamond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Apfel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8930" y="195486"/>
            <a:ext cx="1616124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Picture 11" descr="Birn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4080" y="195486"/>
            <a:ext cx="1616124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4" name="Picture 12" descr="Ananas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44305" y="195486"/>
            <a:ext cx="1616124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5" name="Picture 13" descr="Erdbeere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44530" y="195486"/>
            <a:ext cx="1616124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6" name="Picture 14" descr="Himbeere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7930" y="195486"/>
            <a:ext cx="1616124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15" descr="Banane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630" y="2658889"/>
            <a:ext cx="1616124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16" descr="Brombeere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72643" y="2658889"/>
            <a:ext cx="1616124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Picture 17" descr="Zitrone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72868" y="2658889"/>
            <a:ext cx="1616124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0" name="Picture 18" descr="Limette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44530" y="2658889"/>
            <a:ext cx="1616124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1" name="Picture 19" descr="Quitte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92380" y="2658889"/>
            <a:ext cx="1616124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3" name="Text Box 21"/>
          <p:cNvSpPr txBox="1">
            <a:spLocks noChangeArrowheads="1"/>
          </p:cNvSpPr>
          <p:nvPr/>
        </p:nvSpPr>
        <p:spPr bwMode="auto">
          <a:xfrm>
            <a:off x="208931" y="1632573"/>
            <a:ext cx="15568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400"/>
              <a:t>     </a:t>
            </a:r>
            <a:r>
              <a:rPr lang="hu-HU" altLang="hu-HU" sz="1400">
                <a:latin typeface="Garamond" pitchFamily="18" charset="0"/>
              </a:rPr>
              <a:t>der Apfel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          alma</a:t>
            </a:r>
            <a:endParaRPr lang="de-DE" altLang="hu-HU" sz="1400">
              <a:latin typeface="Garamond" pitchFamily="18" charset="0"/>
            </a:endParaRPr>
          </a:p>
        </p:txBody>
      </p:sp>
      <p:sp>
        <p:nvSpPr>
          <p:cNvPr id="3094" name="Text Box 22"/>
          <p:cNvSpPr txBox="1">
            <a:spLocks noChangeArrowheads="1"/>
          </p:cNvSpPr>
          <p:nvPr/>
        </p:nvSpPr>
        <p:spPr bwMode="auto">
          <a:xfrm>
            <a:off x="2044081" y="1632573"/>
            <a:ext cx="13440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400" dirty="0">
                <a:latin typeface="Garamond" pitchFamily="18" charset="0"/>
              </a:rPr>
              <a:t>     die </a:t>
            </a:r>
            <a:r>
              <a:rPr lang="hu-HU" altLang="hu-HU" sz="1400" dirty="0" err="1">
                <a:latin typeface="Garamond" pitchFamily="18" charset="0"/>
              </a:rPr>
              <a:t>Birne</a:t>
            </a:r>
            <a:r>
              <a:rPr lang="hu-HU" altLang="hu-HU" sz="1400" dirty="0">
                <a:latin typeface="Garamond" pitchFamily="18" charset="0"/>
              </a:rPr>
              <a:t/>
            </a:r>
            <a:br>
              <a:rPr lang="hu-HU" altLang="hu-HU" sz="1400" dirty="0">
                <a:latin typeface="Garamond" pitchFamily="18" charset="0"/>
              </a:rPr>
            </a:br>
            <a:r>
              <a:rPr lang="hu-HU" altLang="hu-HU" sz="1400" dirty="0">
                <a:latin typeface="Garamond" pitchFamily="18" charset="0"/>
              </a:rPr>
              <a:t>        körte</a:t>
            </a:r>
            <a:endParaRPr lang="de-DE" altLang="hu-HU" sz="1400" dirty="0">
              <a:latin typeface="Garamond" pitchFamily="18" charset="0"/>
            </a:endParaRPr>
          </a:p>
        </p:txBody>
      </p:sp>
      <p:sp>
        <p:nvSpPr>
          <p:cNvPr id="3095" name="Text Box 23"/>
          <p:cNvSpPr txBox="1">
            <a:spLocks noChangeArrowheads="1"/>
          </p:cNvSpPr>
          <p:nvPr/>
        </p:nvSpPr>
        <p:spPr bwMode="auto">
          <a:xfrm>
            <a:off x="3917331" y="1632573"/>
            <a:ext cx="12821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400"/>
              <a:t> </a:t>
            </a:r>
            <a:r>
              <a:rPr lang="hu-HU" altLang="hu-HU" sz="1400">
                <a:latin typeface="Garamond" pitchFamily="18" charset="0"/>
              </a:rPr>
              <a:t>die Ananas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    ananász</a:t>
            </a:r>
            <a:endParaRPr lang="de-DE" altLang="hu-HU" sz="1400">
              <a:latin typeface="Garamond" pitchFamily="18" charset="0"/>
            </a:endParaRPr>
          </a:p>
        </p:txBody>
      </p:sp>
      <p:sp>
        <p:nvSpPr>
          <p:cNvPr id="3096" name="Text Box 24"/>
          <p:cNvSpPr txBox="1">
            <a:spLocks noChangeArrowheads="1"/>
          </p:cNvSpPr>
          <p:nvPr/>
        </p:nvSpPr>
        <p:spPr bwMode="auto">
          <a:xfrm>
            <a:off x="5717555" y="1632573"/>
            <a:ext cx="146528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400">
                <a:latin typeface="Garamond" pitchFamily="18" charset="0"/>
              </a:rPr>
              <a:t>  die Erdbeere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         eper</a:t>
            </a:r>
            <a:endParaRPr lang="de-DE" altLang="hu-HU" sz="1400">
              <a:latin typeface="Garamond" pitchFamily="18" charset="0"/>
            </a:endParaRPr>
          </a:p>
        </p:txBody>
      </p:sp>
      <p:sp>
        <p:nvSpPr>
          <p:cNvPr id="3097" name="Text Box 25"/>
          <p:cNvSpPr txBox="1">
            <a:spLocks noChangeArrowheads="1"/>
          </p:cNvSpPr>
          <p:nvPr/>
        </p:nvSpPr>
        <p:spPr bwMode="auto">
          <a:xfrm>
            <a:off x="7589219" y="1632573"/>
            <a:ext cx="14962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400"/>
              <a:t> </a:t>
            </a:r>
            <a:r>
              <a:rPr lang="hu-HU" altLang="hu-HU" sz="1400">
                <a:latin typeface="Garamond" pitchFamily="18" charset="0"/>
              </a:rPr>
              <a:t>die Himbeere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        málna</a:t>
            </a:r>
            <a:endParaRPr lang="de-DE" altLang="hu-HU" sz="1400">
              <a:latin typeface="Garamond" pitchFamily="18" charset="0"/>
            </a:endParaRPr>
          </a:p>
        </p:txBody>
      </p:sp>
      <p:sp>
        <p:nvSpPr>
          <p:cNvPr id="3098" name="Text Box 26"/>
          <p:cNvSpPr txBox="1">
            <a:spLocks noChangeArrowheads="1"/>
          </p:cNvSpPr>
          <p:nvPr/>
        </p:nvSpPr>
        <p:spPr bwMode="auto">
          <a:xfrm>
            <a:off x="208931" y="4117407"/>
            <a:ext cx="15568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400"/>
              <a:t>   </a:t>
            </a:r>
            <a:r>
              <a:rPr lang="hu-HU" altLang="hu-HU" sz="1400">
                <a:latin typeface="Garamond" pitchFamily="18" charset="0"/>
              </a:rPr>
              <a:t>die Banane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        banán</a:t>
            </a:r>
            <a:endParaRPr lang="de-DE" altLang="hu-HU" sz="1400">
              <a:latin typeface="Garamond" pitchFamily="18" charset="0"/>
            </a:endParaRPr>
          </a:p>
        </p:txBody>
      </p:sp>
      <p:sp>
        <p:nvSpPr>
          <p:cNvPr id="3100" name="Text Box 28"/>
          <p:cNvSpPr txBox="1">
            <a:spLocks noChangeArrowheads="1"/>
          </p:cNvSpPr>
          <p:nvPr/>
        </p:nvSpPr>
        <p:spPr bwMode="auto">
          <a:xfrm>
            <a:off x="1972644" y="4117407"/>
            <a:ext cx="15272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400"/>
              <a:t> </a:t>
            </a:r>
            <a:r>
              <a:rPr lang="hu-HU" altLang="hu-HU" sz="1400">
                <a:latin typeface="Garamond" pitchFamily="18" charset="0"/>
              </a:rPr>
              <a:t>die Brombeere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        szeder</a:t>
            </a:r>
            <a:endParaRPr lang="de-DE" altLang="hu-HU" sz="1400">
              <a:latin typeface="Garamond" pitchFamily="18" charset="0"/>
            </a:endParaRPr>
          </a:p>
        </p:txBody>
      </p:sp>
      <p:sp>
        <p:nvSpPr>
          <p:cNvPr id="3101" name="Text Box 29"/>
          <p:cNvSpPr txBox="1">
            <a:spLocks noChangeArrowheads="1"/>
          </p:cNvSpPr>
          <p:nvPr/>
        </p:nvSpPr>
        <p:spPr bwMode="auto">
          <a:xfrm>
            <a:off x="3844305" y="4117407"/>
            <a:ext cx="14666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400"/>
              <a:t>   </a:t>
            </a:r>
            <a:r>
              <a:rPr lang="hu-HU" altLang="hu-HU" sz="1400">
                <a:latin typeface="Garamond" pitchFamily="18" charset="0"/>
              </a:rPr>
              <a:t>die Zitrone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       citrom</a:t>
            </a:r>
            <a:endParaRPr lang="de-DE" altLang="hu-HU" sz="1400">
              <a:latin typeface="Garamond" pitchFamily="18" charset="0"/>
            </a:endParaRPr>
          </a:p>
        </p:txBody>
      </p:sp>
      <p:sp>
        <p:nvSpPr>
          <p:cNvPr id="3102" name="Text Box 30"/>
          <p:cNvSpPr txBox="1">
            <a:spLocks noChangeArrowheads="1"/>
          </p:cNvSpPr>
          <p:nvPr/>
        </p:nvSpPr>
        <p:spPr bwMode="auto">
          <a:xfrm>
            <a:off x="5788993" y="4117407"/>
            <a:ext cx="14666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400"/>
              <a:t>   </a:t>
            </a:r>
            <a:r>
              <a:rPr lang="hu-HU" altLang="hu-HU" sz="1400">
                <a:latin typeface="Garamond" pitchFamily="18" charset="0"/>
              </a:rPr>
              <a:t>die Limette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    zöldcitrom</a:t>
            </a:r>
            <a:endParaRPr lang="de-DE" altLang="hu-HU" sz="1400">
              <a:latin typeface="Garamond" pitchFamily="18" charset="0"/>
            </a:endParaRPr>
          </a:p>
        </p:txBody>
      </p:sp>
      <p:sp>
        <p:nvSpPr>
          <p:cNvPr id="3103" name="Text Box 31"/>
          <p:cNvSpPr txBox="1">
            <a:spLocks noChangeArrowheads="1"/>
          </p:cNvSpPr>
          <p:nvPr/>
        </p:nvSpPr>
        <p:spPr bwMode="auto">
          <a:xfrm>
            <a:off x="7589219" y="4117407"/>
            <a:ext cx="14962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400"/>
              <a:t>   </a:t>
            </a:r>
            <a:r>
              <a:rPr lang="hu-HU" altLang="hu-HU" sz="1400">
                <a:latin typeface="Garamond" pitchFamily="18" charset="0"/>
              </a:rPr>
              <a:t>die Quitte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     birsalma</a:t>
            </a:r>
            <a:endParaRPr lang="de-DE" altLang="hu-HU" sz="1400">
              <a:latin typeface="Garamond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3" grpId="0"/>
      <p:bldP spid="3094" grpId="0"/>
      <p:bldP spid="3095" grpId="0"/>
      <p:bldP spid="3096" grpId="0"/>
      <p:bldP spid="3097" grpId="0"/>
      <p:bldP spid="3098" grpId="0"/>
      <p:bldP spid="3100" grpId="0"/>
      <p:bldP spid="3101" grpId="0"/>
      <p:bldP spid="310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Kiwi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1" y="195486"/>
            <a:ext cx="1447799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 descr="Orangen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0891" y="195486"/>
            <a:ext cx="1447799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 descr="Mandarine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1279" y="195486"/>
            <a:ext cx="1447799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7" descr="Pomeranze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1504" y="195486"/>
            <a:ext cx="1447799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8" descr="Blutorange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3004" y="195486"/>
            <a:ext cx="1447799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Picture 9" descr="Grapefruit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1" y="2283718"/>
            <a:ext cx="1447799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Picture 10" descr="Avocado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2479" y="2283718"/>
            <a:ext cx="1447799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3" name="Picture 13" descr="Wassermelonen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141" y="2283718"/>
            <a:ext cx="1447799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4" name="Picture 14" descr="Zuckermelonen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4379" y="2283718"/>
            <a:ext cx="1447799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5" name="Picture 15" descr="Pflaume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3"/>
          <a:stretch>
            <a:fillRect/>
          </a:stretch>
        </p:blipFill>
        <p:spPr bwMode="auto">
          <a:xfrm>
            <a:off x="7716204" y="2283718"/>
            <a:ext cx="13923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6" name="Text Box 16"/>
          <p:cNvSpPr txBox="1">
            <a:spLocks noChangeArrowheads="1"/>
          </p:cNvSpPr>
          <p:nvPr/>
        </p:nvSpPr>
        <p:spPr bwMode="auto">
          <a:xfrm>
            <a:off x="205740" y="1632571"/>
            <a:ext cx="134042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400" dirty="0"/>
              <a:t>      </a:t>
            </a:r>
            <a:r>
              <a:rPr lang="hu-HU" altLang="hu-HU" sz="1400" dirty="0" err="1">
                <a:latin typeface="Garamond" pitchFamily="18" charset="0"/>
              </a:rPr>
              <a:t>das</a:t>
            </a:r>
            <a:r>
              <a:rPr lang="hu-HU" altLang="hu-HU" sz="1400" dirty="0">
                <a:latin typeface="Garamond" pitchFamily="18" charset="0"/>
              </a:rPr>
              <a:t> </a:t>
            </a:r>
            <a:r>
              <a:rPr lang="hu-HU" altLang="hu-HU" sz="1400" dirty="0" err="1">
                <a:latin typeface="Garamond" pitchFamily="18" charset="0"/>
              </a:rPr>
              <a:t>Kiwi</a:t>
            </a:r>
            <a:r>
              <a:rPr lang="hu-HU" altLang="hu-HU" sz="1400" dirty="0">
                <a:latin typeface="Garamond" pitchFamily="18" charset="0"/>
              </a:rPr>
              <a:t/>
            </a:r>
            <a:br>
              <a:rPr lang="hu-HU" altLang="hu-HU" sz="1400" dirty="0">
                <a:latin typeface="Garamond" pitchFamily="18" charset="0"/>
              </a:rPr>
            </a:br>
            <a:r>
              <a:rPr lang="hu-HU" altLang="hu-HU" sz="1400" dirty="0">
                <a:latin typeface="Garamond" pitchFamily="18" charset="0"/>
              </a:rPr>
              <a:t>           kivi</a:t>
            </a:r>
            <a:endParaRPr lang="de-DE" altLang="hu-HU" sz="1400" dirty="0">
              <a:latin typeface="Garamond" pitchFamily="18" charset="0"/>
            </a:endParaRPr>
          </a:p>
        </p:txBody>
      </p:sp>
      <p:sp>
        <p:nvSpPr>
          <p:cNvPr id="5137" name="Text Box 17"/>
          <p:cNvSpPr txBox="1">
            <a:spLocks noChangeArrowheads="1"/>
          </p:cNvSpPr>
          <p:nvPr/>
        </p:nvSpPr>
        <p:spPr bwMode="auto">
          <a:xfrm>
            <a:off x="2256790" y="1632571"/>
            <a:ext cx="131387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400"/>
              <a:t> </a:t>
            </a:r>
            <a:r>
              <a:rPr lang="hu-HU" altLang="hu-HU" sz="1400">
                <a:latin typeface="Garamond" pitchFamily="18" charset="0"/>
              </a:rPr>
              <a:t>die Orange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die Apfelsine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    narancs</a:t>
            </a:r>
            <a:endParaRPr lang="de-DE" altLang="hu-HU" sz="1400">
              <a:latin typeface="Garamond" pitchFamily="18" charset="0"/>
            </a:endParaRPr>
          </a:p>
        </p:txBody>
      </p:sp>
      <p:sp>
        <p:nvSpPr>
          <p:cNvPr id="5138" name="Text Box 18"/>
          <p:cNvSpPr txBox="1">
            <a:spLocks noChangeArrowheads="1"/>
          </p:cNvSpPr>
          <p:nvPr/>
        </p:nvSpPr>
        <p:spPr bwMode="auto">
          <a:xfrm>
            <a:off x="3985578" y="1632571"/>
            <a:ext cx="13138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400">
                <a:latin typeface="Garamond" pitchFamily="18" charset="0"/>
              </a:rPr>
              <a:t>die Mandarine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    mandarin</a:t>
            </a:r>
            <a:endParaRPr lang="de-DE" altLang="hu-HU" sz="1400">
              <a:latin typeface="Garamond" pitchFamily="18" charset="0"/>
            </a:endParaRPr>
          </a:p>
        </p:txBody>
      </p:sp>
      <p:sp>
        <p:nvSpPr>
          <p:cNvPr id="5139" name="Text Box 19"/>
          <p:cNvSpPr txBox="1">
            <a:spLocks noChangeArrowheads="1"/>
          </p:cNvSpPr>
          <p:nvPr/>
        </p:nvSpPr>
        <p:spPr bwMode="auto">
          <a:xfrm>
            <a:off x="5785803" y="1632571"/>
            <a:ext cx="13138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400">
                <a:latin typeface="Garamond" pitchFamily="18" charset="0"/>
              </a:rPr>
              <a:t>die Pomeranze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keserű narancs</a:t>
            </a:r>
            <a:endParaRPr lang="de-DE" altLang="hu-HU" sz="1400">
              <a:latin typeface="Garamond" pitchFamily="18" charset="0"/>
            </a:endParaRPr>
          </a:p>
        </p:txBody>
      </p:sp>
      <p:sp>
        <p:nvSpPr>
          <p:cNvPr id="5140" name="Text Box 20"/>
          <p:cNvSpPr txBox="1">
            <a:spLocks noChangeArrowheads="1"/>
          </p:cNvSpPr>
          <p:nvPr/>
        </p:nvSpPr>
        <p:spPr bwMode="auto">
          <a:xfrm>
            <a:off x="7657464" y="1632571"/>
            <a:ext cx="128612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400">
                <a:latin typeface="Garamond" pitchFamily="18" charset="0"/>
              </a:rPr>
              <a:t>die Blutorange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   vérnarancs</a:t>
            </a:r>
            <a:endParaRPr lang="de-DE" altLang="hu-HU" sz="1400">
              <a:latin typeface="Garamond" pitchFamily="18" charset="0"/>
            </a:endParaRPr>
          </a:p>
        </p:txBody>
      </p:sp>
      <p:sp>
        <p:nvSpPr>
          <p:cNvPr id="5141" name="Text Box 21"/>
          <p:cNvSpPr txBox="1">
            <a:spLocks noChangeArrowheads="1"/>
          </p:cNvSpPr>
          <p:nvPr/>
        </p:nvSpPr>
        <p:spPr bwMode="auto">
          <a:xfrm>
            <a:off x="205741" y="3742234"/>
            <a:ext cx="150450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400"/>
              <a:t>  </a:t>
            </a:r>
            <a:r>
              <a:rPr lang="hu-HU" altLang="hu-HU" sz="1400">
                <a:latin typeface="Garamond" pitchFamily="18" charset="0"/>
              </a:rPr>
              <a:t>die Grapefruit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die Pampelmuse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      grépfrút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      citrancs</a:t>
            </a:r>
            <a:endParaRPr lang="de-DE" altLang="hu-HU" sz="1400">
              <a:latin typeface="Garamond" pitchFamily="18" charset="0"/>
            </a:endParaRPr>
          </a:p>
        </p:txBody>
      </p:sp>
      <p:sp>
        <p:nvSpPr>
          <p:cNvPr id="5142" name="Text Box 22"/>
          <p:cNvSpPr txBox="1">
            <a:spLocks noChangeArrowheads="1"/>
          </p:cNvSpPr>
          <p:nvPr/>
        </p:nvSpPr>
        <p:spPr bwMode="auto">
          <a:xfrm>
            <a:off x="2113915" y="3742234"/>
            <a:ext cx="14224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400"/>
              <a:t>   </a:t>
            </a:r>
            <a:r>
              <a:rPr lang="hu-HU" altLang="hu-HU" sz="1400">
                <a:latin typeface="Garamond" pitchFamily="18" charset="0"/>
              </a:rPr>
              <a:t>das Avocado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      avokádó</a:t>
            </a:r>
            <a:endParaRPr lang="de-DE" altLang="hu-HU" sz="1400">
              <a:latin typeface="Garamond" pitchFamily="18" charset="0"/>
            </a:endParaRPr>
          </a:p>
        </p:txBody>
      </p:sp>
      <p:sp>
        <p:nvSpPr>
          <p:cNvPr id="5143" name="Text Box 23"/>
          <p:cNvSpPr txBox="1">
            <a:spLocks noChangeArrowheads="1"/>
          </p:cNvSpPr>
          <p:nvPr/>
        </p:nvSpPr>
        <p:spPr bwMode="auto">
          <a:xfrm>
            <a:off x="3914141" y="3742234"/>
            <a:ext cx="16408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400">
                <a:latin typeface="Garamond" pitchFamily="18" charset="0"/>
              </a:rPr>
              <a:t>die Wassermelone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    görögdinnye</a:t>
            </a:r>
            <a:endParaRPr lang="de-DE" altLang="hu-HU" sz="1400">
              <a:latin typeface="Garamond" pitchFamily="18" charset="0"/>
            </a:endParaRPr>
          </a:p>
        </p:txBody>
      </p:sp>
      <p:sp>
        <p:nvSpPr>
          <p:cNvPr id="5144" name="Text Box 24"/>
          <p:cNvSpPr txBox="1">
            <a:spLocks noChangeArrowheads="1"/>
          </p:cNvSpPr>
          <p:nvPr/>
        </p:nvSpPr>
        <p:spPr bwMode="auto">
          <a:xfrm>
            <a:off x="5930265" y="3742234"/>
            <a:ext cx="153225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400">
                <a:latin typeface="Garamond" pitchFamily="18" charset="0"/>
              </a:rPr>
              <a:t>die Zuckermelone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     sárgadinnye</a:t>
            </a:r>
            <a:endParaRPr lang="de-DE" altLang="hu-HU" sz="1400">
              <a:latin typeface="Garamond" pitchFamily="18" charset="0"/>
            </a:endParaRPr>
          </a:p>
        </p:txBody>
      </p:sp>
      <p:sp>
        <p:nvSpPr>
          <p:cNvPr id="5145" name="Text Box 25"/>
          <p:cNvSpPr txBox="1">
            <a:spLocks noChangeArrowheads="1"/>
          </p:cNvSpPr>
          <p:nvPr/>
        </p:nvSpPr>
        <p:spPr bwMode="auto">
          <a:xfrm>
            <a:off x="7946391" y="3742234"/>
            <a:ext cx="106654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400">
                <a:latin typeface="Garamond" pitchFamily="18" charset="0"/>
              </a:rPr>
              <a:t>die Pflaume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     szilva</a:t>
            </a:r>
            <a:endParaRPr lang="de-DE" altLang="hu-HU" sz="1400">
              <a:latin typeface="Garamond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6" grpId="0"/>
      <p:bldP spid="5137" grpId="0"/>
      <p:bldP spid="5138" grpId="0"/>
      <p:bldP spid="5139" grpId="0"/>
      <p:bldP spid="5140" grpId="0"/>
      <p:bldP spid="5141" grpId="0"/>
      <p:bldP spid="5142" grpId="0"/>
      <p:bldP spid="5143" grpId="0"/>
      <p:bldP spid="5144" grpId="0"/>
      <p:bldP spid="514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Dattel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8" y="195486"/>
            <a:ext cx="16192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 descr="Walnuss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4"/>
          <a:stretch>
            <a:fillRect/>
          </a:stretch>
        </p:blipFill>
        <p:spPr bwMode="auto">
          <a:xfrm>
            <a:off x="1983169" y="195486"/>
            <a:ext cx="1565275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 descr="Erdnuss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918" y="195486"/>
            <a:ext cx="16192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7" descr="Mandel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7"/>
          <a:stretch>
            <a:fillRect/>
          </a:stretch>
        </p:blipFill>
        <p:spPr bwMode="auto">
          <a:xfrm>
            <a:off x="5664581" y="195486"/>
            <a:ext cx="157607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8" descr="Haselnuss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"/>
          <a:stretch>
            <a:fillRect/>
          </a:stretch>
        </p:blipFill>
        <p:spPr bwMode="auto">
          <a:xfrm>
            <a:off x="84518" y="2658890"/>
            <a:ext cx="1685370" cy="1483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9" descr="Cashewkerne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1" r="2333"/>
          <a:stretch>
            <a:fillRect/>
          </a:stretch>
        </p:blipFill>
        <p:spPr bwMode="auto">
          <a:xfrm>
            <a:off x="7504493" y="196677"/>
            <a:ext cx="1496458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Picture 10" descr="Feige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4132" y="2658890"/>
            <a:ext cx="1697514" cy="1487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5" name="Picture 11" descr="Granatapfel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030" y="2661271"/>
            <a:ext cx="1682670" cy="1484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6" name="Picture 12" descr="Kastanie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9" r="11861" b="2286"/>
          <a:stretch>
            <a:fillRect/>
          </a:stretch>
        </p:blipFill>
        <p:spPr bwMode="auto">
          <a:xfrm>
            <a:off x="6034467" y="2658890"/>
            <a:ext cx="1787922" cy="1487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7" name="Picture 13" descr="Pistazien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666"/>
          <a:stretch>
            <a:fillRect/>
          </a:stretch>
        </p:blipFill>
        <p:spPr bwMode="auto">
          <a:xfrm>
            <a:off x="8090280" y="2661271"/>
            <a:ext cx="998539" cy="1484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84517" y="1632571"/>
            <a:ext cx="15598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400">
                <a:latin typeface="Garamond" pitchFamily="18" charset="0"/>
              </a:rPr>
              <a:t>    die Dattel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       datolya</a:t>
            </a:r>
            <a:endParaRPr lang="de-DE" altLang="hu-HU" sz="1400">
              <a:latin typeface="Garamond" pitchFamily="18" charset="0"/>
            </a:endParaRPr>
          </a:p>
        </p:txBody>
      </p:sp>
      <p:sp>
        <p:nvSpPr>
          <p:cNvPr id="6159" name="Text Box 15"/>
          <p:cNvSpPr txBox="1">
            <a:spLocks noChangeArrowheads="1"/>
          </p:cNvSpPr>
          <p:nvPr/>
        </p:nvSpPr>
        <p:spPr bwMode="auto">
          <a:xfrm>
            <a:off x="1992693" y="1632571"/>
            <a:ext cx="15301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400">
                <a:latin typeface="Garamond" pitchFamily="18" charset="0"/>
              </a:rPr>
              <a:t>   die Walnuss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           dió</a:t>
            </a:r>
            <a:endParaRPr lang="de-DE" altLang="hu-HU" sz="1400">
              <a:latin typeface="Garamond" pitchFamily="18" charset="0"/>
            </a:endParaRPr>
          </a:p>
        </p:txBody>
      </p:sp>
      <p:sp>
        <p:nvSpPr>
          <p:cNvPr id="6160" name="Text Box 16"/>
          <p:cNvSpPr txBox="1">
            <a:spLocks noChangeArrowheads="1"/>
          </p:cNvSpPr>
          <p:nvPr/>
        </p:nvSpPr>
        <p:spPr bwMode="auto">
          <a:xfrm>
            <a:off x="3792918" y="1632571"/>
            <a:ext cx="15301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400">
                <a:latin typeface="Garamond" pitchFamily="18" charset="0"/>
              </a:rPr>
              <a:t>   die Erdnuss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  földimogyoró</a:t>
            </a:r>
            <a:endParaRPr lang="de-DE" altLang="hu-HU" sz="1400">
              <a:latin typeface="Garamond" pitchFamily="18" charset="0"/>
            </a:endParaRPr>
          </a:p>
        </p:txBody>
      </p:sp>
      <p:sp>
        <p:nvSpPr>
          <p:cNvPr id="6161" name="Text Box 17"/>
          <p:cNvSpPr txBox="1">
            <a:spLocks noChangeArrowheads="1"/>
          </p:cNvSpPr>
          <p:nvPr/>
        </p:nvSpPr>
        <p:spPr bwMode="auto">
          <a:xfrm>
            <a:off x="5593144" y="1632571"/>
            <a:ext cx="159091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400">
                <a:latin typeface="Garamond" pitchFamily="18" charset="0"/>
              </a:rPr>
              <a:t>    die Mandel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      mandula</a:t>
            </a:r>
            <a:endParaRPr lang="de-DE" altLang="hu-HU" sz="1400">
              <a:latin typeface="Garamond" pitchFamily="18" charset="0"/>
            </a:endParaRPr>
          </a:p>
        </p:txBody>
      </p:sp>
      <p:sp>
        <p:nvSpPr>
          <p:cNvPr id="6162" name="Text Box 18"/>
          <p:cNvSpPr txBox="1">
            <a:spLocks noChangeArrowheads="1"/>
          </p:cNvSpPr>
          <p:nvPr/>
        </p:nvSpPr>
        <p:spPr bwMode="auto">
          <a:xfrm>
            <a:off x="7320344" y="1632571"/>
            <a:ext cx="1621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400">
                <a:latin typeface="Garamond" pitchFamily="18" charset="0"/>
              </a:rPr>
              <a:t>die Cashewnuss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    cashew dió</a:t>
            </a:r>
            <a:endParaRPr lang="de-DE" altLang="hu-HU" sz="1400">
              <a:latin typeface="Garamond" pitchFamily="18" charset="0"/>
            </a:endParaRPr>
          </a:p>
        </p:txBody>
      </p:sp>
      <p:sp>
        <p:nvSpPr>
          <p:cNvPr id="6163" name="Text Box 19"/>
          <p:cNvSpPr txBox="1">
            <a:spLocks noChangeArrowheads="1"/>
          </p:cNvSpPr>
          <p:nvPr/>
        </p:nvSpPr>
        <p:spPr bwMode="auto">
          <a:xfrm>
            <a:off x="84517" y="4170983"/>
            <a:ext cx="15598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400">
                <a:latin typeface="Garamond" pitchFamily="18" charset="0"/>
              </a:rPr>
              <a:t>die Haselnuss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    mogyoró</a:t>
            </a:r>
            <a:endParaRPr lang="de-DE" altLang="hu-HU" sz="1400">
              <a:latin typeface="Garamond" pitchFamily="18" charset="0"/>
            </a:endParaRPr>
          </a:p>
        </p:txBody>
      </p:sp>
      <p:sp>
        <p:nvSpPr>
          <p:cNvPr id="6164" name="Text Box 20"/>
          <p:cNvSpPr txBox="1">
            <a:spLocks noChangeArrowheads="1"/>
          </p:cNvSpPr>
          <p:nvPr/>
        </p:nvSpPr>
        <p:spPr bwMode="auto">
          <a:xfrm>
            <a:off x="2135568" y="4170983"/>
            <a:ext cx="165298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400">
                <a:latin typeface="Garamond" pitchFamily="18" charset="0"/>
              </a:rPr>
              <a:t>      die Feige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          füge</a:t>
            </a:r>
            <a:endParaRPr lang="de-DE" altLang="hu-HU" sz="1400">
              <a:latin typeface="Garamond" pitchFamily="18" charset="0"/>
            </a:endParaRPr>
          </a:p>
        </p:txBody>
      </p:sp>
      <p:sp>
        <p:nvSpPr>
          <p:cNvPr id="6165" name="Text Box 21"/>
          <p:cNvSpPr txBox="1">
            <a:spLocks noChangeArrowheads="1"/>
          </p:cNvSpPr>
          <p:nvPr/>
        </p:nvSpPr>
        <p:spPr bwMode="auto">
          <a:xfrm>
            <a:off x="4151692" y="4170983"/>
            <a:ext cx="15922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400">
                <a:latin typeface="Garamond" pitchFamily="18" charset="0"/>
              </a:rPr>
              <a:t>der Granatapfel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   gránátalma</a:t>
            </a:r>
            <a:endParaRPr lang="de-DE" altLang="hu-HU" sz="1400">
              <a:latin typeface="Garamond" pitchFamily="18" charset="0"/>
            </a:endParaRPr>
          </a:p>
        </p:txBody>
      </p:sp>
      <p:sp>
        <p:nvSpPr>
          <p:cNvPr id="6166" name="Text Box 22"/>
          <p:cNvSpPr txBox="1">
            <a:spLocks noChangeArrowheads="1"/>
          </p:cNvSpPr>
          <p:nvPr/>
        </p:nvSpPr>
        <p:spPr bwMode="auto">
          <a:xfrm>
            <a:off x="6169406" y="4170983"/>
            <a:ext cx="159091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400">
                <a:latin typeface="Garamond" pitchFamily="18" charset="0"/>
              </a:rPr>
              <a:t>    die Kastanie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      gesztenye</a:t>
            </a:r>
            <a:endParaRPr lang="de-DE" altLang="hu-HU" sz="1400">
              <a:latin typeface="Garamond" pitchFamily="18" charset="0"/>
            </a:endParaRPr>
          </a:p>
        </p:txBody>
      </p:sp>
      <p:sp>
        <p:nvSpPr>
          <p:cNvPr id="6167" name="Text Box 23"/>
          <p:cNvSpPr txBox="1">
            <a:spLocks noChangeArrowheads="1"/>
          </p:cNvSpPr>
          <p:nvPr/>
        </p:nvSpPr>
        <p:spPr bwMode="auto">
          <a:xfrm>
            <a:off x="7915656" y="4159077"/>
            <a:ext cx="11928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400">
                <a:latin typeface="Garamond" pitchFamily="18" charset="0"/>
              </a:rPr>
              <a:t>die Pistazie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  pisztácia</a:t>
            </a:r>
            <a:endParaRPr lang="de-DE" altLang="hu-HU" sz="1400">
              <a:latin typeface="Garamond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8" grpId="0"/>
      <p:bldP spid="6159" grpId="0"/>
      <p:bldP spid="6160" grpId="0"/>
      <p:bldP spid="6161" grpId="0"/>
      <p:bldP spid="6162" grpId="0"/>
      <p:bldP spid="6163" grpId="0"/>
      <p:bldP spid="6164" grpId="0"/>
      <p:bldP spid="6165" grpId="0"/>
      <p:bldP spid="6166" grpId="0"/>
      <p:bldP spid="616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eidelbeer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90" y="195486"/>
            <a:ext cx="15430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 descr="Kokosnuss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190" y="195486"/>
            <a:ext cx="15430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 descr="Kirsche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3" r="3583"/>
          <a:stretch>
            <a:fillRect/>
          </a:stretch>
        </p:blipFill>
        <p:spPr bwMode="auto">
          <a:xfrm>
            <a:off x="3935428" y="195486"/>
            <a:ext cx="1424749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7" descr="Weichsel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215" y="195486"/>
            <a:ext cx="15430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Picture 8" descr="Preiselbeere - Kranichbeere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4590" y="195486"/>
            <a:ext cx="15430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7" name="Picture 9" descr="Karambole - Sternfrucht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"/>
          <a:stretch>
            <a:fillRect/>
          </a:stretch>
        </p:blipFill>
        <p:spPr bwMode="auto">
          <a:xfrm>
            <a:off x="155590" y="2283718"/>
            <a:ext cx="1543050" cy="1421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8" name="Picture 10" descr="Mango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"/>
          <a:stretch>
            <a:fillRect/>
          </a:stretch>
        </p:blipFill>
        <p:spPr bwMode="auto">
          <a:xfrm>
            <a:off x="1990740" y="2283718"/>
            <a:ext cx="1543050" cy="1421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9" name="Picture 11" descr="Pfirsich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"/>
          <a:stretch>
            <a:fillRect/>
          </a:stretch>
        </p:blipFill>
        <p:spPr bwMode="auto">
          <a:xfrm>
            <a:off x="3849703" y="2283718"/>
            <a:ext cx="1543050" cy="1421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0" name="Picture 12" descr="Marille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"/>
          <a:stretch>
            <a:fillRect/>
          </a:stretch>
        </p:blipFill>
        <p:spPr bwMode="auto">
          <a:xfrm>
            <a:off x="5691203" y="2283718"/>
            <a:ext cx="1543050" cy="1421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1" name="Picture 13" descr="Nektarine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"/>
          <a:stretch>
            <a:fillRect/>
          </a:stretch>
        </p:blipFill>
        <p:spPr bwMode="auto">
          <a:xfrm>
            <a:off x="7419990" y="2283718"/>
            <a:ext cx="1543050" cy="1421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155590" y="1632571"/>
            <a:ext cx="16034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400" dirty="0">
                <a:latin typeface="Garamond" pitchFamily="18" charset="0"/>
              </a:rPr>
              <a:t>die </a:t>
            </a:r>
            <a:r>
              <a:rPr lang="hu-HU" altLang="hu-HU" sz="1400" dirty="0" err="1">
                <a:latin typeface="Garamond" pitchFamily="18" charset="0"/>
              </a:rPr>
              <a:t>Heidelbeere</a:t>
            </a:r>
            <a:r>
              <a:rPr lang="hu-HU" altLang="hu-HU" sz="1400" dirty="0">
                <a:latin typeface="Garamond" pitchFamily="18" charset="0"/>
              </a:rPr>
              <a:t/>
            </a:r>
            <a:br>
              <a:rPr lang="hu-HU" altLang="hu-HU" sz="1400" dirty="0">
                <a:latin typeface="Garamond" pitchFamily="18" charset="0"/>
              </a:rPr>
            </a:br>
            <a:r>
              <a:rPr lang="hu-HU" altLang="hu-HU" sz="1400" dirty="0">
                <a:latin typeface="Garamond" pitchFamily="18" charset="0"/>
              </a:rPr>
              <a:t>      áfonya</a:t>
            </a:r>
            <a:endParaRPr lang="de-DE" altLang="hu-HU" sz="1400" dirty="0">
              <a:latin typeface="Garamond" pitchFamily="18" charset="0"/>
            </a:endParaRPr>
          </a:p>
        </p:txBody>
      </p:sp>
      <p:sp>
        <p:nvSpPr>
          <p:cNvPr id="7183" name="Text Box 15"/>
          <p:cNvSpPr txBox="1">
            <a:spLocks noChangeArrowheads="1"/>
          </p:cNvSpPr>
          <p:nvPr/>
        </p:nvSpPr>
        <p:spPr bwMode="auto">
          <a:xfrm>
            <a:off x="2063768" y="1632571"/>
            <a:ext cx="151604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400">
                <a:latin typeface="Garamond" pitchFamily="18" charset="0"/>
              </a:rPr>
              <a:t> die Kokosnuss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    kókuszdió</a:t>
            </a:r>
            <a:endParaRPr lang="de-DE" altLang="hu-HU" sz="1400">
              <a:latin typeface="Garamond" pitchFamily="18" charset="0"/>
            </a:endParaRPr>
          </a:p>
        </p:txBody>
      </p:sp>
      <p:sp>
        <p:nvSpPr>
          <p:cNvPr id="7184" name="Text Box 16"/>
          <p:cNvSpPr txBox="1">
            <a:spLocks noChangeArrowheads="1"/>
          </p:cNvSpPr>
          <p:nvPr/>
        </p:nvSpPr>
        <p:spPr bwMode="auto">
          <a:xfrm>
            <a:off x="3935427" y="1632571"/>
            <a:ext cx="140031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400">
                <a:latin typeface="Garamond" pitchFamily="18" charset="0"/>
              </a:rPr>
              <a:t>   die Kirsche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    cseresznye</a:t>
            </a:r>
            <a:endParaRPr lang="de-DE" altLang="hu-HU" sz="1400">
              <a:latin typeface="Garamond" pitchFamily="18" charset="0"/>
            </a:endParaRPr>
          </a:p>
        </p:txBody>
      </p:sp>
      <p:sp>
        <p:nvSpPr>
          <p:cNvPr id="7185" name="Text Box 17"/>
          <p:cNvSpPr txBox="1">
            <a:spLocks noChangeArrowheads="1"/>
          </p:cNvSpPr>
          <p:nvPr/>
        </p:nvSpPr>
        <p:spPr bwMode="auto">
          <a:xfrm>
            <a:off x="5735652" y="1632571"/>
            <a:ext cx="140031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400">
                <a:latin typeface="Garamond" pitchFamily="18" charset="0"/>
              </a:rPr>
              <a:t>die Sauerkirsche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   die Weichsel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         meggy</a:t>
            </a:r>
            <a:endParaRPr lang="de-DE" altLang="hu-HU" sz="1400">
              <a:latin typeface="Garamond" pitchFamily="18" charset="0"/>
            </a:endParaRPr>
          </a:p>
        </p:txBody>
      </p:sp>
      <p:sp>
        <p:nvSpPr>
          <p:cNvPr id="7186" name="Text Box 18"/>
          <p:cNvSpPr txBox="1">
            <a:spLocks noChangeArrowheads="1"/>
          </p:cNvSpPr>
          <p:nvPr/>
        </p:nvSpPr>
        <p:spPr bwMode="auto">
          <a:xfrm>
            <a:off x="7391415" y="1632571"/>
            <a:ext cx="15456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400">
                <a:latin typeface="Garamond" pitchFamily="18" charset="0"/>
              </a:rPr>
              <a:t>die Preiselbeere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   vörösáfonya</a:t>
            </a:r>
            <a:endParaRPr lang="de-DE" altLang="hu-HU" sz="1400">
              <a:latin typeface="Garamond" pitchFamily="18" charset="0"/>
            </a:endParaRPr>
          </a:p>
        </p:txBody>
      </p:sp>
      <p:sp>
        <p:nvSpPr>
          <p:cNvPr id="7187" name="Text Box 19"/>
          <p:cNvSpPr txBox="1">
            <a:spLocks noChangeArrowheads="1"/>
          </p:cNvSpPr>
          <p:nvPr/>
        </p:nvSpPr>
        <p:spPr bwMode="auto">
          <a:xfrm>
            <a:off x="155590" y="3742233"/>
            <a:ext cx="148647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altLang="hu-HU" sz="1400">
                <a:latin typeface="Garamond" pitchFamily="18" charset="0"/>
              </a:rPr>
              <a:t>die Karambole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die Sternfrucht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karambola csillaggyümölcs</a:t>
            </a:r>
            <a:endParaRPr lang="de-DE" altLang="hu-HU" sz="1400">
              <a:latin typeface="Garamond" pitchFamily="18" charset="0"/>
            </a:endParaRPr>
          </a:p>
        </p:txBody>
      </p:sp>
      <p:sp>
        <p:nvSpPr>
          <p:cNvPr id="7188" name="Text Box 20"/>
          <p:cNvSpPr txBox="1">
            <a:spLocks noChangeArrowheads="1"/>
          </p:cNvSpPr>
          <p:nvPr/>
        </p:nvSpPr>
        <p:spPr bwMode="auto">
          <a:xfrm>
            <a:off x="2063768" y="3742233"/>
            <a:ext cx="151604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400">
                <a:latin typeface="Garamond" pitchFamily="18" charset="0"/>
              </a:rPr>
              <a:t>   die Mango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       mangó</a:t>
            </a:r>
            <a:endParaRPr lang="de-DE" altLang="hu-HU" sz="1400">
              <a:latin typeface="Garamond" pitchFamily="18" charset="0"/>
            </a:endParaRPr>
          </a:p>
        </p:txBody>
      </p:sp>
      <p:sp>
        <p:nvSpPr>
          <p:cNvPr id="7189" name="Text Box 21"/>
          <p:cNvSpPr txBox="1">
            <a:spLocks noChangeArrowheads="1"/>
          </p:cNvSpPr>
          <p:nvPr/>
        </p:nvSpPr>
        <p:spPr bwMode="auto">
          <a:xfrm>
            <a:off x="3935427" y="3742233"/>
            <a:ext cx="140031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400">
                <a:latin typeface="Garamond" pitchFamily="18" charset="0"/>
              </a:rPr>
              <a:t>   der Pfirsich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    őszibarack</a:t>
            </a:r>
            <a:endParaRPr lang="de-DE" altLang="hu-HU" sz="1400">
              <a:latin typeface="Garamond" pitchFamily="18" charset="0"/>
            </a:endParaRPr>
          </a:p>
        </p:txBody>
      </p:sp>
      <p:sp>
        <p:nvSpPr>
          <p:cNvPr id="7190" name="Text Box 22"/>
          <p:cNvSpPr txBox="1">
            <a:spLocks noChangeArrowheads="1"/>
          </p:cNvSpPr>
          <p:nvPr/>
        </p:nvSpPr>
        <p:spPr bwMode="auto">
          <a:xfrm>
            <a:off x="5807090" y="3742233"/>
            <a:ext cx="149804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400">
                <a:latin typeface="Garamond" pitchFamily="18" charset="0"/>
              </a:rPr>
              <a:t>   die Aprikose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die Marille (osztr.)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    sárgabarack</a:t>
            </a:r>
            <a:endParaRPr lang="de-DE" altLang="hu-HU" sz="1400">
              <a:latin typeface="Garamond" pitchFamily="18" charset="0"/>
            </a:endParaRPr>
          </a:p>
        </p:txBody>
      </p:sp>
      <p:sp>
        <p:nvSpPr>
          <p:cNvPr id="7191" name="Text Box 23"/>
          <p:cNvSpPr txBox="1">
            <a:spLocks noChangeArrowheads="1"/>
          </p:cNvSpPr>
          <p:nvPr/>
        </p:nvSpPr>
        <p:spPr bwMode="auto">
          <a:xfrm>
            <a:off x="7535881" y="3742233"/>
            <a:ext cx="14286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400">
                <a:latin typeface="Garamond" pitchFamily="18" charset="0"/>
              </a:rPr>
              <a:t>  die Nektarine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      nektarin</a:t>
            </a:r>
            <a:endParaRPr lang="de-DE" altLang="hu-HU" sz="1400">
              <a:latin typeface="Garamond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2" grpId="0"/>
      <p:bldP spid="7183" grpId="0"/>
      <p:bldP spid="7184" grpId="0"/>
      <p:bldP spid="7185" grpId="0"/>
      <p:bldP spid="7186" grpId="0"/>
      <p:bldP spid="7187" grpId="0"/>
      <p:bldP spid="7188" grpId="0"/>
      <p:bldP spid="7189" grpId="0"/>
      <p:bldP spid="7190" grpId="0"/>
      <p:bldP spid="719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Brotfrucht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47" y="197867"/>
            <a:ext cx="1524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 descr="Maracuja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635" y="197867"/>
            <a:ext cx="1524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 descr="Kiwano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585" y="197867"/>
            <a:ext cx="1524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 descr="Mirabelle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4"/>
          <a:stretch>
            <a:fillRect/>
          </a:stretch>
        </p:blipFill>
        <p:spPr bwMode="auto">
          <a:xfrm>
            <a:off x="5805297" y="195486"/>
            <a:ext cx="140843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8" descr="Papaya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3747" y="197867"/>
            <a:ext cx="1524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Picture 9" descr="Passionsfrucht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47" y="2716039"/>
            <a:ext cx="1524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2" name="Picture 10" descr="Physalis - Kapstachelbeere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635" y="2716039"/>
            <a:ext cx="1524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3" name="Picture 11" descr="Ribiselrot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585" y="2716039"/>
            <a:ext cx="1524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4" name="Picture 12" descr="Walderdbeere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84"/>
          <a:stretch>
            <a:fillRect/>
          </a:stretch>
        </p:blipFill>
        <p:spPr bwMode="auto">
          <a:xfrm>
            <a:off x="5786247" y="2716039"/>
            <a:ext cx="140843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5" name="Picture 13" descr="Traube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5036" y="2716040"/>
            <a:ext cx="1521460" cy="1426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6" name="Text Box 14"/>
          <p:cNvSpPr txBox="1">
            <a:spLocks noChangeArrowheads="1"/>
          </p:cNvSpPr>
          <p:nvPr/>
        </p:nvSpPr>
        <p:spPr bwMode="auto">
          <a:xfrm>
            <a:off x="134748" y="1634952"/>
            <a:ext cx="14109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altLang="hu-HU" sz="1400">
                <a:latin typeface="Garamond" pitchFamily="18" charset="0"/>
              </a:rPr>
              <a:t>die Brotfrucht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kenyérgyümölcs</a:t>
            </a:r>
            <a:endParaRPr lang="de-DE" altLang="hu-HU" sz="1400">
              <a:latin typeface="Garamond" pitchFamily="18" charset="0"/>
            </a:endParaRPr>
          </a:p>
        </p:txBody>
      </p:sp>
      <p:sp>
        <p:nvSpPr>
          <p:cNvPr id="8207" name="Text Box 15"/>
          <p:cNvSpPr txBox="1">
            <a:spLocks noChangeArrowheads="1"/>
          </p:cNvSpPr>
          <p:nvPr/>
        </p:nvSpPr>
        <p:spPr bwMode="auto">
          <a:xfrm>
            <a:off x="2042922" y="1634952"/>
            <a:ext cx="138176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400">
                <a:latin typeface="Garamond" pitchFamily="18" charset="0"/>
              </a:rPr>
              <a:t> die Maracuja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    marakuja</a:t>
            </a:r>
            <a:endParaRPr lang="de-DE" altLang="hu-HU" sz="1400">
              <a:latin typeface="Garamond" pitchFamily="18" charset="0"/>
            </a:endParaRPr>
          </a:p>
        </p:txBody>
      </p:sp>
      <p:sp>
        <p:nvSpPr>
          <p:cNvPr id="8208" name="Text Box 16"/>
          <p:cNvSpPr txBox="1">
            <a:spLocks noChangeArrowheads="1"/>
          </p:cNvSpPr>
          <p:nvPr/>
        </p:nvSpPr>
        <p:spPr bwMode="auto">
          <a:xfrm>
            <a:off x="3986022" y="1634952"/>
            <a:ext cx="138303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altLang="hu-HU" sz="1400">
                <a:latin typeface="Garamond" pitchFamily="18" charset="0"/>
              </a:rPr>
              <a:t>die Kiwano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kiwano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tüskésuborka</a:t>
            </a:r>
            <a:endParaRPr lang="de-DE" altLang="hu-HU" sz="1400">
              <a:latin typeface="Garamond" pitchFamily="18" charset="0"/>
            </a:endParaRPr>
          </a:p>
        </p:txBody>
      </p:sp>
      <p:sp>
        <p:nvSpPr>
          <p:cNvPr id="8210" name="Text Box 18"/>
          <p:cNvSpPr txBox="1">
            <a:spLocks noChangeArrowheads="1"/>
          </p:cNvSpPr>
          <p:nvPr/>
        </p:nvSpPr>
        <p:spPr bwMode="auto">
          <a:xfrm>
            <a:off x="5786248" y="1634952"/>
            <a:ext cx="126746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400">
                <a:latin typeface="Garamond" pitchFamily="18" charset="0"/>
              </a:rPr>
              <a:t> die Mirabelle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   mirabella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  sárga szilva</a:t>
            </a:r>
            <a:endParaRPr lang="de-DE" altLang="hu-HU" sz="1400">
              <a:latin typeface="Garamond" pitchFamily="18" charset="0"/>
            </a:endParaRPr>
          </a:p>
        </p:txBody>
      </p:sp>
      <p:sp>
        <p:nvSpPr>
          <p:cNvPr id="8211" name="Text Box 19"/>
          <p:cNvSpPr txBox="1">
            <a:spLocks noChangeArrowheads="1"/>
          </p:cNvSpPr>
          <p:nvPr/>
        </p:nvSpPr>
        <p:spPr bwMode="auto">
          <a:xfrm>
            <a:off x="7659497" y="1634952"/>
            <a:ext cx="1295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400">
                <a:latin typeface="Garamond" pitchFamily="18" charset="0"/>
              </a:rPr>
              <a:t>die Papaya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    papaja</a:t>
            </a:r>
            <a:endParaRPr lang="de-DE" altLang="hu-HU" sz="1400">
              <a:latin typeface="Garamond" pitchFamily="18" charset="0"/>
            </a:endParaRPr>
          </a:p>
        </p:txBody>
      </p:sp>
      <p:sp>
        <p:nvSpPr>
          <p:cNvPr id="8212" name="Text Box 20"/>
          <p:cNvSpPr txBox="1">
            <a:spLocks noChangeArrowheads="1"/>
          </p:cNvSpPr>
          <p:nvPr/>
        </p:nvSpPr>
        <p:spPr bwMode="auto">
          <a:xfrm>
            <a:off x="134747" y="4173364"/>
            <a:ext cx="16408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400">
                <a:latin typeface="Garamond" pitchFamily="18" charset="0"/>
              </a:rPr>
              <a:t>die Passionsfrucht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  passiógyümölcs</a:t>
            </a:r>
            <a:endParaRPr lang="de-DE" altLang="hu-HU" sz="1400">
              <a:latin typeface="Garamond" pitchFamily="18" charset="0"/>
            </a:endParaRPr>
          </a:p>
        </p:txBody>
      </p:sp>
      <p:sp>
        <p:nvSpPr>
          <p:cNvPr id="8213" name="Text Box 21"/>
          <p:cNvSpPr txBox="1">
            <a:spLocks noChangeArrowheads="1"/>
          </p:cNvSpPr>
          <p:nvPr/>
        </p:nvSpPr>
        <p:spPr bwMode="auto">
          <a:xfrm>
            <a:off x="2042922" y="4173364"/>
            <a:ext cx="16129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altLang="hu-HU" sz="1400">
                <a:latin typeface="Garamond" pitchFamily="18" charset="0"/>
              </a:rPr>
              <a:t>die </a:t>
            </a:r>
            <a:r>
              <a:rPr lang="de-DE" altLang="hu-HU" sz="1400">
                <a:latin typeface="Garamond" pitchFamily="18" charset="0"/>
              </a:rPr>
              <a:t>Kapstachelbeere</a:t>
            </a:r>
            <a:r>
              <a:rPr lang="hu-HU" altLang="hu-HU" sz="1400">
                <a:latin typeface="Garamond" pitchFamily="18" charset="0"/>
              </a:rPr>
              <a:t/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földicseresznye</a:t>
            </a:r>
            <a:endParaRPr lang="de-DE" altLang="hu-HU" sz="1400">
              <a:latin typeface="Garamond" pitchFamily="18" charset="0"/>
            </a:endParaRPr>
          </a:p>
        </p:txBody>
      </p:sp>
      <p:sp>
        <p:nvSpPr>
          <p:cNvPr id="8214" name="Text Box 22"/>
          <p:cNvSpPr txBox="1">
            <a:spLocks noChangeArrowheads="1"/>
          </p:cNvSpPr>
          <p:nvPr/>
        </p:nvSpPr>
        <p:spPr bwMode="auto">
          <a:xfrm>
            <a:off x="4130486" y="4173364"/>
            <a:ext cx="17284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400">
                <a:latin typeface="Garamond" pitchFamily="18" charset="0"/>
              </a:rPr>
              <a:t>die Johannisbeere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        ribizli</a:t>
            </a:r>
            <a:endParaRPr lang="de-DE" altLang="hu-HU" sz="1400">
              <a:latin typeface="Garamond" pitchFamily="18" charset="0"/>
            </a:endParaRPr>
          </a:p>
        </p:txBody>
      </p:sp>
      <p:sp>
        <p:nvSpPr>
          <p:cNvPr id="8215" name="Text Box 23"/>
          <p:cNvSpPr txBox="1">
            <a:spLocks noChangeArrowheads="1"/>
          </p:cNvSpPr>
          <p:nvPr/>
        </p:nvSpPr>
        <p:spPr bwMode="auto">
          <a:xfrm>
            <a:off x="5859273" y="4173364"/>
            <a:ext cx="149733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400">
                <a:latin typeface="Garamond" pitchFamily="18" charset="0"/>
              </a:rPr>
              <a:t>die Walderdbeere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     földieper</a:t>
            </a:r>
            <a:endParaRPr lang="de-DE" altLang="hu-HU" sz="1400">
              <a:latin typeface="Garamond" pitchFamily="18" charset="0"/>
            </a:endParaRPr>
          </a:p>
        </p:txBody>
      </p:sp>
      <p:sp>
        <p:nvSpPr>
          <p:cNvPr id="8216" name="Text Box 24"/>
          <p:cNvSpPr txBox="1">
            <a:spLocks noChangeArrowheads="1"/>
          </p:cNvSpPr>
          <p:nvPr/>
        </p:nvSpPr>
        <p:spPr bwMode="auto">
          <a:xfrm>
            <a:off x="7659497" y="4173364"/>
            <a:ext cx="1295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altLang="hu-HU" sz="1400">
                <a:latin typeface="Garamond" pitchFamily="18" charset="0"/>
              </a:rPr>
              <a:t>die Traube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szőlő</a:t>
            </a:r>
            <a:endParaRPr lang="de-DE" altLang="hu-HU" sz="1400">
              <a:latin typeface="Garamond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6" grpId="0"/>
      <p:bldP spid="8207" grpId="0"/>
      <p:bldP spid="8208" grpId="0"/>
      <p:bldP spid="8210" grpId="0"/>
      <p:bldP spid="8211" grpId="0"/>
      <p:bldP spid="8212" grpId="0"/>
      <p:bldP spid="8213" grpId="0"/>
      <p:bldP spid="8214" grpId="0"/>
      <p:bldP spid="82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Rosin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10" y="195486"/>
            <a:ext cx="1524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 descr="Stachelbeer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710" y="195486"/>
            <a:ext cx="1524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7" descr="Schlehe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3774" y="195486"/>
            <a:ext cx="1845310" cy="1427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Picture 8" descr="Hartriegel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4" r="15994"/>
          <a:stretch>
            <a:fillRect/>
          </a:stretch>
        </p:blipFill>
        <p:spPr bwMode="auto">
          <a:xfrm>
            <a:off x="1835660" y="2571750"/>
            <a:ext cx="1447800" cy="1435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5" name="Picture 9" descr="Weißdorn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80" b="1479"/>
          <a:stretch>
            <a:fillRect/>
          </a:stretch>
        </p:blipFill>
        <p:spPr bwMode="auto">
          <a:xfrm>
            <a:off x="5509135" y="2571750"/>
            <a:ext cx="1479550" cy="1434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6" name="Picture 10" descr="Kaiserbirne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29" b="8488"/>
          <a:stretch>
            <a:fillRect/>
          </a:stretch>
        </p:blipFill>
        <p:spPr bwMode="auto">
          <a:xfrm>
            <a:off x="3635886" y="2571750"/>
            <a:ext cx="1553210" cy="1435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7" name="Picture 11" descr="Zwetschke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6249" y="195486"/>
            <a:ext cx="1520190" cy="1425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 descr="Hagebutte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911" y="195486"/>
            <a:ext cx="999490" cy="1427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216410" y="1687339"/>
            <a:ext cx="14681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altLang="hu-HU" sz="1400">
                <a:latin typeface="Garamond" pitchFamily="18" charset="0"/>
              </a:rPr>
              <a:t>die Rosine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mazsola</a:t>
            </a:r>
            <a:endParaRPr lang="de-DE" altLang="hu-HU" sz="1400">
              <a:latin typeface="Garamond" pitchFamily="18" charset="0"/>
            </a:endParaRPr>
          </a:p>
        </p:txBody>
      </p:sp>
      <p:sp>
        <p:nvSpPr>
          <p:cNvPr id="9229" name="Text Box 13"/>
          <p:cNvSpPr txBox="1">
            <a:spLocks noChangeArrowheads="1"/>
          </p:cNvSpPr>
          <p:nvPr/>
        </p:nvSpPr>
        <p:spPr bwMode="auto">
          <a:xfrm>
            <a:off x="2124586" y="1687339"/>
            <a:ext cx="144018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 sz="1400">
                <a:latin typeface="Garamond" pitchFamily="18" charset="0"/>
              </a:rPr>
              <a:t> die Stachelbeere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    büszke, egres</a:t>
            </a:r>
            <a:endParaRPr lang="de-DE" altLang="hu-HU" sz="1400">
              <a:latin typeface="Garamond" pitchFamily="18" charset="0"/>
            </a:endParaRPr>
          </a:p>
        </p:txBody>
      </p:sp>
      <p:sp>
        <p:nvSpPr>
          <p:cNvPr id="9230" name="Text Box 14"/>
          <p:cNvSpPr txBox="1">
            <a:spLocks noChangeArrowheads="1"/>
          </p:cNvSpPr>
          <p:nvPr/>
        </p:nvSpPr>
        <p:spPr bwMode="auto">
          <a:xfrm>
            <a:off x="4067685" y="1687340"/>
            <a:ext cx="138303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altLang="hu-HU" sz="1400">
                <a:latin typeface="Garamond" pitchFamily="18" charset="0"/>
              </a:rPr>
              <a:t>die Zwetschke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die Zwetschge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kerti szilva</a:t>
            </a:r>
            <a:endParaRPr lang="de-DE" altLang="hu-HU" sz="1400">
              <a:latin typeface="Garamond" pitchFamily="18" charset="0"/>
            </a:endParaRPr>
          </a:p>
        </p:txBody>
      </p:sp>
      <p:sp>
        <p:nvSpPr>
          <p:cNvPr id="9231" name="Text Box 15"/>
          <p:cNvSpPr txBox="1">
            <a:spLocks noChangeArrowheads="1"/>
          </p:cNvSpPr>
          <p:nvPr/>
        </p:nvSpPr>
        <p:spPr bwMode="auto">
          <a:xfrm>
            <a:off x="5725036" y="1687339"/>
            <a:ext cx="132461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altLang="hu-HU" sz="1400">
                <a:latin typeface="Garamond" pitchFamily="18" charset="0"/>
              </a:rPr>
              <a:t>die Hagebutte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csipkebogyó</a:t>
            </a:r>
            <a:endParaRPr lang="de-DE" altLang="hu-HU" sz="1400">
              <a:latin typeface="Garamond" pitchFamily="18" charset="0"/>
            </a:endParaRPr>
          </a:p>
        </p:txBody>
      </p:sp>
      <p:sp>
        <p:nvSpPr>
          <p:cNvPr id="9232" name="Text Box 16"/>
          <p:cNvSpPr txBox="1">
            <a:spLocks noChangeArrowheads="1"/>
          </p:cNvSpPr>
          <p:nvPr/>
        </p:nvSpPr>
        <p:spPr bwMode="auto">
          <a:xfrm>
            <a:off x="7380798" y="1687339"/>
            <a:ext cx="158369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altLang="hu-HU" sz="1400">
                <a:latin typeface="Garamond" pitchFamily="18" charset="0"/>
              </a:rPr>
              <a:t>die Schlehe</a:t>
            </a:r>
            <a:br>
              <a:rPr lang="hu-HU" altLang="hu-HU" sz="1400">
                <a:latin typeface="Garamond" pitchFamily="18" charset="0"/>
              </a:rPr>
            </a:br>
            <a:r>
              <a:rPr lang="hu-HU" altLang="hu-HU" sz="1400">
                <a:latin typeface="Garamond" pitchFamily="18" charset="0"/>
              </a:rPr>
              <a:t>kökény</a:t>
            </a:r>
            <a:endParaRPr lang="de-DE" altLang="hu-HU" sz="1400">
              <a:latin typeface="Garamond" pitchFamily="18" charset="0"/>
            </a:endParaRPr>
          </a:p>
        </p:txBody>
      </p:sp>
      <p:sp>
        <p:nvSpPr>
          <p:cNvPr id="9233" name="Text Box 17"/>
          <p:cNvSpPr txBox="1">
            <a:spLocks noChangeArrowheads="1"/>
          </p:cNvSpPr>
          <p:nvPr/>
        </p:nvSpPr>
        <p:spPr bwMode="auto">
          <a:xfrm>
            <a:off x="1619760" y="4137421"/>
            <a:ext cx="17284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altLang="hu-HU" sz="1400" dirty="0">
                <a:latin typeface="Garamond" pitchFamily="18" charset="0"/>
              </a:rPr>
              <a:t>der </a:t>
            </a:r>
            <a:r>
              <a:rPr lang="hu-HU" altLang="hu-HU" sz="1400" dirty="0" err="1" smtClean="0">
                <a:latin typeface="Garamond" pitchFamily="18" charset="0"/>
              </a:rPr>
              <a:t>Hartriegel</a:t>
            </a:r>
            <a:r>
              <a:rPr lang="hu-HU" altLang="hu-HU" sz="1400" dirty="0" smtClean="0">
                <a:latin typeface="Garamond" pitchFamily="18" charset="0"/>
              </a:rPr>
              <a:t/>
            </a:r>
            <a:br>
              <a:rPr lang="hu-HU" altLang="hu-HU" sz="1400" dirty="0" smtClean="0">
                <a:latin typeface="Garamond" pitchFamily="18" charset="0"/>
              </a:rPr>
            </a:br>
            <a:r>
              <a:rPr lang="hu-HU" altLang="hu-HU" sz="1400" dirty="0" smtClean="0">
                <a:latin typeface="Garamond" pitchFamily="18" charset="0"/>
              </a:rPr>
              <a:t>som</a:t>
            </a:r>
            <a:endParaRPr lang="de-DE" altLang="hu-HU" sz="1400" dirty="0">
              <a:latin typeface="Garamond" pitchFamily="18" charset="0"/>
            </a:endParaRPr>
          </a:p>
        </p:txBody>
      </p:sp>
      <p:sp>
        <p:nvSpPr>
          <p:cNvPr id="9234" name="Text Box 18"/>
          <p:cNvSpPr txBox="1">
            <a:spLocks noChangeArrowheads="1"/>
          </p:cNvSpPr>
          <p:nvPr/>
        </p:nvSpPr>
        <p:spPr bwMode="auto">
          <a:xfrm>
            <a:off x="3564448" y="4137421"/>
            <a:ext cx="16700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altLang="hu-HU" sz="1400" dirty="0">
                <a:latin typeface="Garamond" pitchFamily="18" charset="0"/>
              </a:rPr>
              <a:t>die </a:t>
            </a:r>
            <a:r>
              <a:rPr lang="hu-HU" altLang="hu-HU" sz="1400" dirty="0" err="1">
                <a:latin typeface="Garamond" pitchFamily="18" charset="0"/>
              </a:rPr>
              <a:t>Kaiserbirne</a:t>
            </a:r>
            <a:r>
              <a:rPr lang="hu-HU" altLang="hu-HU" sz="1400" dirty="0">
                <a:latin typeface="Garamond" pitchFamily="18" charset="0"/>
              </a:rPr>
              <a:t/>
            </a:r>
            <a:br>
              <a:rPr lang="hu-HU" altLang="hu-HU" sz="1400" dirty="0">
                <a:latin typeface="Garamond" pitchFamily="18" charset="0"/>
              </a:rPr>
            </a:br>
            <a:r>
              <a:rPr lang="hu-HU" altLang="hu-HU" sz="1400" dirty="0" smtClean="0">
                <a:latin typeface="Garamond" pitchFamily="18" charset="0"/>
              </a:rPr>
              <a:t>császárkörte</a:t>
            </a:r>
            <a:endParaRPr lang="de-DE" altLang="hu-HU" sz="1400" dirty="0">
              <a:latin typeface="Garamond" pitchFamily="18" charset="0"/>
            </a:endParaRPr>
          </a:p>
        </p:txBody>
      </p:sp>
      <p:sp>
        <p:nvSpPr>
          <p:cNvPr id="9235" name="Text Box 19"/>
          <p:cNvSpPr txBox="1">
            <a:spLocks noChangeArrowheads="1"/>
          </p:cNvSpPr>
          <p:nvPr/>
        </p:nvSpPr>
        <p:spPr bwMode="auto">
          <a:xfrm>
            <a:off x="5580574" y="4137421"/>
            <a:ext cx="144018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altLang="hu-HU" sz="1400" dirty="0">
                <a:latin typeface="Garamond" pitchFamily="18" charset="0"/>
              </a:rPr>
              <a:t>der </a:t>
            </a:r>
            <a:r>
              <a:rPr lang="hu-HU" altLang="hu-HU" sz="1400" dirty="0" err="1" smtClean="0">
                <a:latin typeface="Garamond" pitchFamily="18" charset="0"/>
              </a:rPr>
              <a:t>Weißdorn</a:t>
            </a:r>
            <a:r>
              <a:rPr lang="hu-HU" altLang="hu-HU" sz="1400" dirty="0" smtClean="0">
                <a:latin typeface="Garamond" pitchFamily="18" charset="0"/>
              </a:rPr>
              <a:t> </a:t>
            </a:r>
            <a:br>
              <a:rPr lang="hu-HU" altLang="hu-HU" sz="1400" dirty="0" smtClean="0">
                <a:latin typeface="Garamond" pitchFamily="18" charset="0"/>
              </a:rPr>
            </a:br>
            <a:r>
              <a:rPr lang="hu-HU" altLang="hu-HU" sz="1400" dirty="0" smtClean="0">
                <a:latin typeface="Garamond" pitchFamily="18" charset="0"/>
              </a:rPr>
              <a:t>galagonya</a:t>
            </a:r>
            <a:endParaRPr lang="de-DE" altLang="hu-HU" sz="1400" dirty="0">
              <a:latin typeface="Garamond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8" grpId="0"/>
      <p:bldP spid="9229" grpId="0"/>
      <p:bldP spid="9230" grpId="0"/>
      <p:bldP spid="9231" grpId="0"/>
      <p:bldP spid="9232" grpId="0"/>
      <p:bldP spid="9233" grpId="0"/>
      <p:bldP spid="9234" grpId="0"/>
      <p:bldP spid="92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4"/>
          <p:cNvSpPr txBox="1">
            <a:spLocks noChangeArrowheads="1"/>
          </p:cNvSpPr>
          <p:nvPr/>
        </p:nvSpPr>
        <p:spPr bwMode="auto">
          <a:xfrm>
            <a:off x="0" y="1221582"/>
            <a:ext cx="9144000" cy="252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7000" b="1">
                <a:latin typeface="Garamond" pitchFamily="18" charset="0"/>
              </a:rPr>
              <a:t>Alles hat ein Ende, nur die Wurst hat zwei.</a:t>
            </a:r>
          </a:p>
          <a:p>
            <a:pPr algn="ctr" eaLnBrk="1" hangingPunct="1"/>
            <a:r>
              <a:rPr lang="hu-HU" altLang="hu-HU" b="1">
                <a:latin typeface="Garamond" pitchFamily="18" charset="0"/>
              </a:rPr>
              <a:t>http://de.uw.hu/index.html</a:t>
            </a:r>
            <a:endParaRPr lang="de-DE" altLang="hu-HU" b="1">
              <a:latin typeface="Garamond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utschfuralle">
  <a:themeElements>
    <a:clrScheme name="Sarkos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Sarkos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rkos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rkos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rkos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Deutschfuralle</Template>
  <TotalTime>235</TotalTime>
  <Words>169</Words>
  <Application>Microsoft Office PowerPoint</Application>
  <PresentationFormat>Diavetítés a képernyőre (16:9 oldalarány)</PresentationFormat>
  <Paragraphs>64</Paragraphs>
  <Slides>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8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7" baseType="lpstr">
      <vt:lpstr>Arial</vt:lpstr>
      <vt:lpstr>Lucida Sans</vt:lpstr>
      <vt:lpstr>Book Antiqua</vt:lpstr>
      <vt:lpstr>Wingdings 2</vt:lpstr>
      <vt:lpstr>Wingdings</vt:lpstr>
      <vt:lpstr>Wingdings 3</vt:lpstr>
      <vt:lpstr>Calibri</vt:lpstr>
      <vt:lpstr>Garamond</vt:lpstr>
      <vt:lpstr>Deutschfuralle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Company>-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Szántai Gábor</dc:creator>
  <cp:lastModifiedBy>Gábor</cp:lastModifiedBy>
  <cp:revision>8</cp:revision>
  <dcterms:created xsi:type="dcterms:W3CDTF">2006-08-05T16:18:58Z</dcterms:created>
  <dcterms:modified xsi:type="dcterms:W3CDTF">2016-01-05T11:16:29Z</dcterms:modified>
</cp:coreProperties>
</file>