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56" r:id="rId2"/>
    <p:sldId id="257" r:id="rId3"/>
    <p:sldId id="258" r:id="rId4"/>
    <p:sldId id="259" r:id="rId5"/>
    <p:sldId id="271" r:id="rId6"/>
    <p:sldId id="272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3" r:id="rId19"/>
  </p:sldIdLst>
  <p:sldSz cx="9144000" cy="5143500" type="screen16x9"/>
  <p:notesSz cx="6858000" cy="9144000"/>
  <p:defaultTextStyle>
    <a:defPPr>
      <a:defRPr lang="de-DE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Font typeface="Wingdings" pitchFamily="2" charset="2"/>
      <a:buChar char="o"/>
      <a:defRPr sz="30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Font typeface="Wingdings" pitchFamily="2" charset="2"/>
      <a:buChar char="o"/>
      <a:defRPr sz="30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Font typeface="Wingdings" pitchFamily="2" charset="2"/>
      <a:buChar char="o"/>
      <a:defRPr sz="30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Font typeface="Wingdings" pitchFamily="2" charset="2"/>
      <a:buChar char="o"/>
      <a:defRPr sz="30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Font typeface="Wingdings" pitchFamily="2" charset="2"/>
      <a:buChar char="o"/>
      <a:defRPr sz="30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3000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3000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3000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3000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696" y="-9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143000"/>
            <a:ext cx="7623175" cy="131445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hu-HU" altLang="en-US" noProof="0" smtClean="0"/>
              <a:t>Mintacím szerkesztése</a:t>
            </a:r>
            <a:endParaRPr lang="hu-HU" altLang="en-US" noProof="0" smtClean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2971800"/>
            <a:ext cx="6553200" cy="131445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hu-HU" altLang="en-US" noProof="0" smtClean="0"/>
              <a:t>Alcím mintájának szerkesztése</a:t>
            </a:r>
            <a:endParaRPr lang="hu-HU" altLang="en-US" noProof="0" smtClean="0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4682729"/>
            <a:ext cx="2895600" cy="342900"/>
          </a:xfrm>
        </p:spPr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07606B2-56EE-4003-A241-EA053AB8777E}" type="slidenum">
              <a:rPr lang="de-DE" altLang="hu-HU" smtClean="0"/>
              <a:pPr/>
              <a:t>‹#›</a:t>
            </a:fld>
            <a:endParaRPr lang="de-DE" altLang="hu-HU"/>
          </a:p>
        </p:txBody>
      </p:sp>
      <p:sp>
        <p:nvSpPr>
          <p:cNvPr id="37895" name="Freeform 7"/>
          <p:cNvSpPr>
            <a:spLocks noChangeArrowheads="1"/>
          </p:cNvSpPr>
          <p:nvPr/>
        </p:nvSpPr>
        <p:spPr bwMode="auto">
          <a:xfrm>
            <a:off x="609600" y="914400"/>
            <a:ext cx="7924800" cy="6858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7896" name="Line 8"/>
          <p:cNvSpPr>
            <a:spLocks noChangeShapeType="1"/>
          </p:cNvSpPr>
          <p:nvPr/>
        </p:nvSpPr>
        <p:spPr bwMode="auto">
          <a:xfrm>
            <a:off x="1981201" y="29718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59DA6-45E3-437A-85E7-95A407B60562}" type="slidenum">
              <a:rPr lang="de-DE" altLang="hu-HU" smtClean="0"/>
              <a:pPr/>
              <a:t>‹#›</a:t>
            </a:fld>
            <a:endParaRPr lang="de-DE" altLang="hu-HU"/>
          </a:p>
        </p:txBody>
      </p:sp>
    </p:spTree>
    <p:extLst>
      <p:ext uri="{BB962C8B-B14F-4D97-AF65-F5344CB8AC3E}">
        <p14:creationId xmlns:p14="http://schemas.microsoft.com/office/powerpoint/2010/main" val="2886134345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F5F6D0-F106-46F0-8E39-3C534FD4F244}" type="slidenum">
              <a:rPr lang="de-DE" altLang="hu-HU" smtClean="0"/>
              <a:pPr/>
              <a:t>‹#›</a:t>
            </a:fld>
            <a:endParaRPr lang="de-DE" altLang="hu-HU"/>
          </a:p>
        </p:txBody>
      </p:sp>
    </p:spTree>
    <p:extLst>
      <p:ext uri="{BB962C8B-B14F-4D97-AF65-F5344CB8AC3E}">
        <p14:creationId xmlns:p14="http://schemas.microsoft.com/office/powerpoint/2010/main" val="3033723519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80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80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EB3DD7-7E22-461D-A69A-63DA63C79A06}" type="slidenum">
              <a:rPr lang="de-DE" altLang="hu-HU" smtClean="0"/>
              <a:pPr/>
              <a:t>‹#›</a:t>
            </a:fld>
            <a:endParaRPr lang="de-DE" altLang="hu-HU"/>
          </a:p>
        </p:txBody>
      </p:sp>
    </p:spTree>
    <p:extLst>
      <p:ext uri="{BB962C8B-B14F-4D97-AF65-F5344CB8AC3E}">
        <p14:creationId xmlns:p14="http://schemas.microsoft.com/office/powerpoint/2010/main" val="3274473456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D8F6CE-7386-44D6-AAED-0058EC7FEC42}" type="slidenum">
              <a:rPr lang="de-DE" altLang="hu-HU" smtClean="0"/>
              <a:pPr/>
              <a:t>‹#›</a:t>
            </a:fld>
            <a:endParaRPr lang="de-DE" altLang="hu-HU"/>
          </a:p>
        </p:txBody>
      </p:sp>
    </p:spTree>
    <p:extLst>
      <p:ext uri="{BB962C8B-B14F-4D97-AF65-F5344CB8AC3E}">
        <p14:creationId xmlns:p14="http://schemas.microsoft.com/office/powerpoint/2010/main" val="1671677703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AFE6E7-6660-4F0A-933D-1580AE20A32A}" type="slidenum">
              <a:rPr lang="de-DE" altLang="hu-HU" smtClean="0"/>
              <a:pPr/>
              <a:t>‹#›</a:t>
            </a:fld>
            <a:endParaRPr lang="de-DE" altLang="hu-HU"/>
          </a:p>
        </p:txBody>
      </p:sp>
    </p:spTree>
    <p:extLst>
      <p:ext uri="{BB962C8B-B14F-4D97-AF65-F5344CB8AC3E}">
        <p14:creationId xmlns:p14="http://schemas.microsoft.com/office/powerpoint/2010/main" val="3970210440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306EC0-6B5E-4A34-B620-A24EEBBBB2D4}" type="slidenum">
              <a:rPr lang="de-DE" altLang="hu-HU" smtClean="0"/>
              <a:pPr/>
              <a:t>‹#›</a:t>
            </a:fld>
            <a:endParaRPr lang="de-DE" altLang="hu-HU"/>
          </a:p>
        </p:txBody>
      </p:sp>
    </p:spTree>
    <p:extLst>
      <p:ext uri="{BB962C8B-B14F-4D97-AF65-F5344CB8AC3E}">
        <p14:creationId xmlns:p14="http://schemas.microsoft.com/office/powerpoint/2010/main" val="1781615241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1F7A9D-1BD3-40CE-A398-414859A594C8}" type="slidenum">
              <a:rPr lang="de-DE" altLang="hu-HU" smtClean="0"/>
              <a:pPr/>
              <a:t>‹#›</a:t>
            </a:fld>
            <a:endParaRPr lang="de-DE" altLang="hu-HU"/>
          </a:p>
        </p:txBody>
      </p:sp>
    </p:spTree>
    <p:extLst>
      <p:ext uri="{BB962C8B-B14F-4D97-AF65-F5344CB8AC3E}">
        <p14:creationId xmlns:p14="http://schemas.microsoft.com/office/powerpoint/2010/main" val="145632418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5AF12C-AA04-4AAC-B8E4-942E6737C846}" type="slidenum">
              <a:rPr lang="de-DE" altLang="hu-HU" smtClean="0"/>
              <a:pPr/>
              <a:t>‹#›</a:t>
            </a:fld>
            <a:endParaRPr lang="de-DE" altLang="hu-HU"/>
          </a:p>
        </p:txBody>
      </p:sp>
    </p:spTree>
    <p:extLst>
      <p:ext uri="{BB962C8B-B14F-4D97-AF65-F5344CB8AC3E}">
        <p14:creationId xmlns:p14="http://schemas.microsoft.com/office/powerpoint/2010/main" val="848395598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7D6890-6473-4A1B-B573-5168DF206621}" type="slidenum">
              <a:rPr lang="de-DE" altLang="hu-HU" smtClean="0"/>
              <a:pPr/>
              <a:t>‹#›</a:t>
            </a:fld>
            <a:endParaRPr lang="de-DE" altLang="hu-HU"/>
          </a:p>
        </p:txBody>
      </p:sp>
    </p:spTree>
    <p:extLst>
      <p:ext uri="{BB962C8B-B14F-4D97-AF65-F5344CB8AC3E}">
        <p14:creationId xmlns:p14="http://schemas.microsoft.com/office/powerpoint/2010/main" val="2797622343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08360"/>
            <a:ext cx="2057400" cy="4389834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08360"/>
            <a:ext cx="6019800" cy="4389834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3CDB82-E79D-4708-939E-06464AC5AE87}" type="slidenum">
              <a:rPr lang="de-DE" altLang="hu-HU" smtClean="0"/>
              <a:pPr/>
              <a:t>‹#›</a:t>
            </a:fld>
            <a:endParaRPr lang="de-DE" altLang="hu-HU"/>
          </a:p>
        </p:txBody>
      </p:sp>
    </p:spTree>
    <p:extLst>
      <p:ext uri="{BB962C8B-B14F-4D97-AF65-F5344CB8AC3E}">
        <p14:creationId xmlns:p14="http://schemas.microsoft.com/office/powerpoint/2010/main" val="1010622489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Cím és tábláz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74675" y="228600"/>
            <a:ext cx="8001000" cy="912019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áblázat helye 2"/>
          <p:cNvSpPr>
            <a:spLocks noGrp="1"/>
          </p:cNvSpPr>
          <p:nvPr>
            <p:ph type="tbl" idx="1"/>
          </p:nvPr>
        </p:nvSpPr>
        <p:spPr>
          <a:xfrm>
            <a:off x="566738" y="1314450"/>
            <a:ext cx="8001000" cy="3200400"/>
          </a:xfrm>
        </p:spPr>
        <p:txBody>
          <a:bodyPr/>
          <a:lstStyle/>
          <a:p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609600" y="4683919"/>
            <a:ext cx="1981200" cy="357188"/>
          </a:xfrm>
        </p:spPr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</p:spPr>
        <p:txBody>
          <a:bodyPr/>
          <a:lstStyle>
            <a:lvl1pPr>
              <a:defRPr/>
            </a:lvl1pPr>
          </a:lstStyle>
          <a:p>
            <a:endParaRPr lang="de-DE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1981200" cy="357188"/>
          </a:xfrm>
        </p:spPr>
        <p:txBody>
          <a:bodyPr/>
          <a:lstStyle>
            <a:lvl1pPr>
              <a:defRPr/>
            </a:lvl1pPr>
          </a:lstStyle>
          <a:p>
            <a:fld id="{E8F15F97-9657-42D5-8A39-4EE05DB304EC}" type="slidenum">
              <a:rPr lang="de-DE" altLang="hu-HU"/>
              <a:pPr/>
              <a:t>‹#›</a:t>
            </a:fld>
            <a:endParaRPr lang="de-DE" altLang="hu-HU"/>
          </a:p>
        </p:txBody>
      </p:sp>
    </p:spTree>
    <p:extLst>
      <p:ext uri="{BB962C8B-B14F-4D97-AF65-F5344CB8AC3E}">
        <p14:creationId xmlns:p14="http://schemas.microsoft.com/office/powerpoint/2010/main" val="741599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8360"/>
            <a:ext cx="8229600" cy="854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 smtClean="0"/>
              <a:t>Mintacím szerkesztése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8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 smtClean="0"/>
              <a:t>Mintaszöveg szerkesztése</a:t>
            </a:r>
          </a:p>
          <a:p>
            <a:pPr lvl="1"/>
            <a:r>
              <a:rPr lang="hu-HU" altLang="en-US" smtClean="0"/>
              <a:t>Második szint</a:t>
            </a:r>
          </a:p>
          <a:p>
            <a:pPr lvl="2"/>
            <a:r>
              <a:rPr lang="hu-HU" altLang="en-US" smtClean="0"/>
              <a:t>Harmadik szint</a:t>
            </a:r>
          </a:p>
          <a:p>
            <a:pPr lvl="3"/>
            <a:r>
              <a:rPr lang="hu-HU" altLang="en-US" smtClean="0"/>
              <a:t>Negyedik szint</a:t>
            </a:r>
          </a:p>
          <a:p>
            <a:pPr lvl="4"/>
            <a:r>
              <a:rPr lang="hu-HU" altLang="en-US" smtClean="0"/>
              <a:t>Ötödik szint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2729"/>
            <a:ext cx="21336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endParaRPr lang="de-DE" altLang="hu-HU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endParaRPr lang="de-DE" altLang="hu-HU"/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2729"/>
            <a:ext cx="21336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fld id="{D51E0AF7-B7AB-4E65-9A40-8ADBA73E484B}" type="slidenum">
              <a:rPr lang="de-DE" altLang="hu-HU" smtClean="0"/>
              <a:pPr/>
              <a:t>‹#›</a:t>
            </a:fld>
            <a:endParaRPr lang="de-DE" altLang="hu-HU"/>
          </a:p>
        </p:txBody>
      </p:sp>
      <p:sp>
        <p:nvSpPr>
          <p:cNvPr id="36871" name="Freeform 7"/>
          <p:cNvSpPr>
            <a:spLocks noChangeArrowheads="1"/>
          </p:cNvSpPr>
          <p:nvPr/>
        </p:nvSpPr>
        <p:spPr bwMode="auto">
          <a:xfrm>
            <a:off x="381000" y="171450"/>
            <a:ext cx="8229600" cy="4572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6872" name="Line 8"/>
          <p:cNvSpPr>
            <a:spLocks noChangeShapeType="1"/>
          </p:cNvSpPr>
          <p:nvPr/>
        </p:nvSpPr>
        <p:spPr bwMode="auto">
          <a:xfrm>
            <a:off x="457200" y="46291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ransition>
    <p:fade thruBlk="1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pilarsky.sweb.cz/" TargetMode="External"/><Relationship Id="rId2" Type="http://schemas.openxmlformats.org/officeDocument/2006/relationships/hyperlink" Target="http://de.uw.hu/index.html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de.uw.hu/index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u-HU" altLang="hu-HU" sz="3600" dirty="0"/>
              <a:t>Igeidők és jelentéseik,</a:t>
            </a:r>
            <a:br>
              <a:rPr lang="hu-HU" altLang="hu-HU" sz="3600" dirty="0"/>
            </a:br>
            <a:r>
              <a:rPr lang="hu-HU" altLang="hu-HU" sz="3600" dirty="0"/>
              <a:t>egyidejűség, előidejűség és utóidejűség</a:t>
            </a:r>
            <a:endParaRPr lang="de-DE" altLang="hu-HU" sz="36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hu-HU" altLang="hu-HU" sz="2400"/>
              <a:t>Készítette: Szántai Gábor</a:t>
            </a:r>
          </a:p>
          <a:p>
            <a:pPr>
              <a:lnSpc>
                <a:spcPct val="80000"/>
              </a:lnSpc>
            </a:pPr>
            <a:r>
              <a:rPr lang="hu-HU" altLang="hu-HU" sz="2400">
                <a:hlinkClick r:id="rId2"/>
              </a:rPr>
              <a:t>http://de.uw.hu/index.html</a:t>
            </a:r>
            <a:endParaRPr lang="hu-HU" altLang="hu-HU" sz="2400"/>
          </a:p>
          <a:p>
            <a:pPr>
              <a:lnSpc>
                <a:spcPct val="80000"/>
              </a:lnSpc>
            </a:pPr>
            <a:r>
              <a:rPr lang="hu-HU" altLang="hu-HU" sz="2400"/>
              <a:t>Német változat: </a:t>
            </a:r>
            <a:r>
              <a:rPr lang="cs-CZ" altLang="hu-HU" sz="2400"/>
              <a:t>Dr. Jiří Pilarský</a:t>
            </a:r>
          </a:p>
          <a:p>
            <a:pPr>
              <a:lnSpc>
                <a:spcPct val="80000"/>
              </a:lnSpc>
            </a:pPr>
            <a:r>
              <a:rPr lang="cs-CZ" altLang="hu-HU" sz="2400">
                <a:hlinkClick r:id="rId3"/>
              </a:rPr>
              <a:t>http://pilarsky.sweb.cz</a:t>
            </a:r>
            <a:endParaRPr lang="cs-CZ" altLang="hu-HU" sz="240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/>
              <a:t>Das Präsens</a:t>
            </a:r>
            <a:endParaRPr lang="de-DE" altLang="hu-HU"/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 altLang="hu-HU" sz="2000"/>
              <a:t>Aktuális jelen idő:</a:t>
            </a:r>
          </a:p>
          <a:p>
            <a:pPr lvl="1">
              <a:lnSpc>
                <a:spcPct val="90000"/>
              </a:lnSpc>
            </a:pPr>
            <a:r>
              <a:rPr lang="de-DE" altLang="hu-HU" sz="1800"/>
              <a:t>Das Kind spielt im Wohnzimmer.</a:t>
            </a:r>
          </a:p>
          <a:p>
            <a:pPr>
              <a:lnSpc>
                <a:spcPct val="90000"/>
              </a:lnSpc>
            </a:pPr>
            <a:r>
              <a:rPr lang="hu-HU" altLang="hu-HU" sz="2000"/>
              <a:t>Jövő:</a:t>
            </a:r>
          </a:p>
          <a:p>
            <a:pPr lvl="1">
              <a:lnSpc>
                <a:spcPct val="90000"/>
              </a:lnSpc>
            </a:pPr>
            <a:r>
              <a:rPr lang="de-DE" altLang="hu-HU" sz="1800"/>
              <a:t>In einem Monat haben die Kinder Ferien.</a:t>
            </a:r>
          </a:p>
          <a:p>
            <a:pPr>
              <a:lnSpc>
                <a:spcPct val="90000"/>
              </a:lnSpc>
            </a:pPr>
            <a:r>
              <a:rPr lang="hu-HU" altLang="hu-HU" sz="2000"/>
              <a:t>Múlt </a:t>
            </a:r>
            <a:r>
              <a:rPr lang="hu-HU" altLang="hu-HU" sz="2000" i="1"/>
              <a:t>(</a:t>
            </a:r>
            <a:r>
              <a:rPr lang="la-Latn" altLang="hu-HU" sz="2000" i="1"/>
              <a:t>praesens historicum</a:t>
            </a:r>
            <a:r>
              <a:rPr lang="hu-HU" altLang="hu-HU" sz="2000" i="1"/>
              <a:t>)</a:t>
            </a:r>
            <a:r>
              <a:rPr lang="hu-HU" altLang="hu-HU" sz="2000"/>
              <a:t>:</a:t>
            </a:r>
          </a:p>
          <a:p>
            <a:pPr lvl="1">
              <a:lnSpc>
                <a:spcPct val="90000"/>
              </a:lnSpc>
            </a:pPr>
            <a:r>
              <a:rPr lang="de-DE" altLang="hu-HU" sz="1800"/>
              <a:t>1914 beginnt der erste Weltkrieg.</a:t>
            </a:r>
          </a:p>
          <a:p>
            <a:pPr>
              <a:lnSpc>
                <a:spcPct val="90000"/>
              </a:lnSpc>
            </a:pPr>
            <a:r>
              <a:rPr lang="hu-HU" altLang="hu-HU" sz="2000"/>
              <a:t>Általános (időtlen) jelen idő:</a:t>
            </a:r>
          </a:p>
          <a:p>
            <a:pPr lvl="1">
              <a:lnSpc>
                <a:spcPct val="90000"/>
              </a:lnSpc>
            </a:pPr>
            <a:r>
              <a:rPr lang="de-DE" altLang="hu-HU" sz="1800"/>
              <a:t>Die Erde bewegt sich um die Sonne.</a:t>
            </a:r>
          </a:p>
          <a:p>
            <a:pPr>
              <a:lnSpc>
                <a:spcPct val="90000"/>
              </a:lnSpc>
            </a:pPr>
            <a:r>
              <a:rPr lang="hu-HU" altLang="hu-HU" sz="2000"/>
              <a:t>Szokásos cselekedeteknél:</a:t>
            </a:r>
          </a:p>
          <a:p>
            <a:pPr lvl="1">
              <a:lnSpc>
                <a:spcPct val="90000"/>
              </a:lnSpc>
            </a:pPr>
            <a:r>
              <a:rPr lang="de-DE" altLang="hu-HU" sz="1800"/>
              <a:t>Am Ende des Monats borgt er sich Geld aus.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0" dur="500"/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/>
              <a:t>Das Präteritum</a:t>
            </a:r>
            <a:endParaRPr lang="de-DE" altLang="hu-HU"/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hu-HU" altLang="hu-HU" sz="2000"/>
              <a:t>Egyszerű múlt:</a:t>
            </a:r>
          </a:p>
          <a:p>
            <a:pPr lvl="1"/>
            <a:r>
              <a:rPr lang="de-DE" altLang="hu-HU" sz="1800"/>
              <a:t>Er arbeitete gestern den ganzen Tag.</a:t>
            </a:r>
            <a:r>
              <a:rPr lang="hu-HU" altLang="hu-HU" sz="2000"/>
              <a:t/>
            </a:r>
            <a:br>
              <a:rPr lang="hu-HU" altLang="hu-HU" sz="2000"/>
            </a:br>
            <a:r>
              <a:rPr lang="hu-HU" altLang="hu-HU" sz="1200" i="1">
                <a:solidFill>
                  <a:schemeClr val="accent2"/>
                </a:solidFill>
              </a:rPr>
              <a:t>(Ekkor Perfekttel is helyettesíthetjük.)</a:t>
            </a:r>
          </a:p>
          <a:p>
            <a:r>
              <a:rPr lang="hu-HU" altLang="hu-HU" sz="2000"/>
              <a:t>Jelen/Jövő:</a:t>
            </a:r>
          </a:p>
          <a:p>
            <a:pPr lvl="1"/>
            <a:r>
              <a:rPr lang="de-DE" altLang="hu-HU" sz="1800"/>
              <a:t>War hier noch jemand ohne Fahrschein?</a:t>
            </a:r>
          </a:p>
          <a:p>
            <a:pPr lvl="1"/>
            <a:r>
              <a:rPr lang="de-DE" altLang="hu-HU" sz="1800"/>
              <a:t>Wie war doch ihr Name?</a:t>
            </a:r>
          </a:p>
          <a:p>
            <a:pPr lvl="1"/>
            <a:r>
              <a:rPr lang="de-DE" altLang="hu-HU" sz="1800"/>
              <a:t>Herr Ober, ich bekam noch ein Bier.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/>
              <a:t>Das Perfekt</a:t>
            </a:r>
            <a:endParaRPr lang="de-DE" altLang="hu-HU"/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hu-HU" altLang="hu-HU" sz="2000" dirty="0"/>
              <a:t>Múlt:</a:t>
            </a:r>
          </a:p>
          <a:p>
            <a:pPr lvl="1"/>
            <a:r>
              <a:rPr lang="de-DE" altLang="hu-HU" sz="1800" dirty="0"/>
              <a:t>Wir haben (gestern) die Stadt besichtigt.</a:t>
            </a:r>
            <a:r>
              <a:rPr lang="hu-HU" altLang="hu-HU" sz="2000" dirty="0"/>
              <a:t/>
            </a:r>
            <a:br>
              <a:rPr lang="hu-HU" altLang="hu-HU" sz="2000" dirty="0"/>
            </a:br>
            <a:r>
              <a:rPr lang="hu-HU" altLang="hu-HU" sz="1200" dirty="0">
                <a:solidFill>
                  <a:schemeClr val="accent2"/>
                </a:solidFill>
              </a:rPr>
              <a:t>(Ekkor </a:t>
            </a:r>
            <a:r>
              <a:rPr lang="hu-HU" altLang="hu-HU" sz="1200" dirty="0" err="1">
                <a:solidFill>
                  <a:schemeClr val="accent2"/>
                </a:solidFill>
              </a:rPr>
              <a:t>Präteritummal</a:t>
            </a:r>
            <a:r>
              <a:rPr lang="hu-HU" altLang="hu-HU" sz="1200" dirty="0">
                <a:solidFill>
                  <a:schemeClr val="accent2"/>
                </a:solidFill>
              </a:rPr>
              <a:t> is helyettesíthetjük.)</a:t>
            </a:r>
          </a:p>
          <a:p>
            <a:r>
              <a:rPr lang="hu-HU" altLang="hu-HU" sz="2000" dirty="0"/>
              <a:t>Múlt + eredmény:</a:t>
            </a:r>
          </a:p>
          <a:p>
            <a:pPr lvl="1"/>
            <a:r>
              <a:rPr lang="de-DE" altLang="hu-HU" sz="1800" dirty="0"/>
              <a:t>Peter ist vor ein paar Minuten eingeschlafen</a:t>
            </a:r>
            <a:r>
              <a:rPr lang="hu-HU" altLang="hu-HU" sz="1800" dirty="0"/>
              <a:t/>
            </a:r>
            <a:br>
              <a:rPr lang="hu-HU" altLang="hu-HU" sz="1800" dirty="0"/>
            </a:br>
            <a:r>
              <a:rPr lang="de-DE" altLang="hu-HU" sz="1800" dirty="0"/>
              <a:t>(= Peter schläft jetzt.)</a:t>
            </a:r>
          </a:p>
          <a:p>
            <a:r>
              <a:rPr lang="hu-HU" altLang="hu-HU" sz="2000" dirty="0"/>
              <a:t>Jövő:</a:t>
            </a:r>
          </a:p>
          <a:p>
            <a:pPr lvl="1"/>
            <a:r>
              <a:rPr lang="de-DE" altLang="hu-HU" sz="1800" dirty="0"/>
              <a:t>Er hat sich das Buch bis zum nächsten Sonnabend gekauft.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/>
              <a:t>Präteritum vs. Perfekt</a:t>
            </a:r>
            <a:endParaRPr lang="de-DE" altLang="hu-HU"/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566738" y="1314450"/>
            <a:ext cx="8253412" cy="3200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hu-HU" altLang="hu-HU" sz="2000" dirty="0"/>
              <a:t>Kiejtésbeli okok: ha a </a:t>
            </a:r>
            <a:r>
              <a:rPr lang="hu-HU" altLang="hu-HU" sz="2000" dirty="0" err="1"/>
              <a:t>Präteritum</a:t>
            </a:r>
            <a:r>
              <a:rPr lang="hu-HU" altLang="hu-HU" sz="2000" dirty="0"/>
              <a:t> alak szokatlan vagy esetlen a Perfektet használjuk:</a:t>
            </a:r>
          </a:p>
          <a:p>
            <a:pPr lvl="1">
              <a:lnSpc>
                <a:spcPct val="80000"/>
              </a:lnSpc>
            </a:pPr>
            <a:r>
              <a:rPr lang="hu-HU" altLang="hu-HU" sz="1800" dirty="0"/>
              <a:t>„du </a:t>
            </a:r>
            <a:r>
              <a:rPr lang="hu-HU" altLang="hu-HU" sz="1800" dirty="0" err="1"/>
              <a:t>schossest</a:t>
            </a:r>
            <a:r>
              <a:rPr lang="hu-HU" altLang="hu-HU" sz="1800" dirty="0"/>
              <a:t>” helyett: „du </a:t>
            </a:r>
            <a:r>
              <a:rPr lang="hu-HU" altLang="hu-HU" sz="1800" dirty="0" err="1"/>
              <a:t>hast</a:t>
            </a:r>
            <a:r>
              <a:rPr lang="hu-HU" altLang="hu-HU" sz="1800" dirty="0"/>
              <a:t> </a:t>
            </a:r>
            <a:r>
              <a:rPr lang="hu-HU" altLang="hu-HU" sz="1800" dirty="0" err="1"/>
              <a:t>geschossen</a:t>
            </a:r>
            <a:r>
              <a:rPr lang="hu-HU" altLang="hu-HU" sz="1800" dirty="0"/>
              <a:t>”</a:t>
            </a:r>
          </a:p>
          <a:p>
            <a:pPr>
              <a:lnSpc>
                <a:spcPct val="80000"/>
              </a:lnSpc>
            </a:pPr>
            <a:r>
              <a:rPr lang="hu-HU" altLang="hu-HU" sz="2000" dirty="0"/>
              <a:t>A Perfektnek eredményességi jelentése van, ezért folyamatos igékből nem képezhető:</a:t>
            </a:r>
          </a:p>
          <a:p>
            <a:pPr lvl="1">
              <a:lnSpc>
                <a:spcPct val="80000"/>
              </a:lnSpc>
            </a:pPr>
            <a:r>
              <a:rPr lang="hu-HU" altLang="hu-HU" sz="1800" dirty="0"/>
              <a:t>„</a:t>
            </a:r>
            <a:r>
              <a:rPr lang="hu-HU" altLang="hu-HU" sz="1800" dirty="0" err="1"/>
              <a:t>Er</a:t>
            </a:r>
            <a:r>
              <a:rPr lang="hu-HU" altLang="hu-HU" sz="1800" dirty="0"/>
              <a:t> hat </a:t>
            </a:r>
            <a:r>
              <a:rPr lang="hu-HU" altLang="hu-HU" sz="1800" dirty="0" err="1"/>
              <a:t>aus</a:t>
            </a:r>
            <a:r>
              <a:rPr lang="hu-HU" altLang="hu-HU" sz="1800" dirty="0"/>
              <a:t> Berlin </a:t>
            </a:r>
            <a:r>
              <a:rPr lang="hu-HU" altLang="hu-HU" sz="1800" dirty="0" err="1"/>
              <a:t>gestammt</a:t>
            </a:r>
            <a:r>
              <a:rPr lang="hu-HU" altLang="hu-HU" sz="1800" dirty="0"/>
              <a:t>.” helyett:</a:t>
            </a:r>
            <a:br>
              <a:rPr lang="hu-HU" altLang="hu-HU" sz="1800" dirty="0"/>
            </a:br>
            <a:r>
              <a:rPr lang="hu-HU" altLang="hu-HU" sz="1800" dirty="0"/>
              <a:t>„</a:t>
            </a:r>
            <a:r>
              <a:rPr lang="hu-HU" altLang="hu-HU" sz="1800" dirty="0" err="1"/>
              <a:t>Er</a:t>
            </a:r>
            <a:r>
              <a:rPr lang="hu-HU" altLang="hu-HU" sz="1800" dirty="0"/>
              <a:t> </a:t>
            </a:r>
            <a:r>
              <a:rPr lang="hu-HU" altLang="hu-HU" sz="1800" dirty="0" err="1"/>
              <a:t>stammte</a:t>
            </a:r>
            <a:r>
              <a:rPr lang="hu-HU" altLang="hu-HU" sz="1800" dirty="0"/>
              <a:t> </a:t>
            </a:r>
            <a:r>
              <a:rPr lang="hu-HU" altLang="hu-HU" sz="1800" dirty="0" err="1"/>
              <a:t>aus</a:t>
            </a:r>
            <a:r>
              <a:rPr lang="hu-HU" altLang="hu-HU" sz="1800" dirty="0"/>
              <a:t> Berlin.”</a:t>
            </a:r>
          </a:p>
          <a:p>
            <a:pPr>
              <a:lnSpc>
                <a:spcPct val="80000"/>
              </a:lnSpc>
            </a:pPr>
            <a:r>
              <a:rPr lang="hu-HU" altLang="hu-HU" sz="2000" dirty="0"/>
              <a:t>A módbeli segédigéket szótani okokból </a:t>
            </a:r>
            <a:r>
              <a:rPr lang="hu-HU" altLang="hu-HU" sz="2000" dirty="0" err="1"/>
              <a:t>Präteritumban</a:t>
            </a:r>
            <a:r>
              <a:rPr lang="hu-HU" altLang="hu-HU" sz="2000" dirty="0"/>
              <a:t> használják:</a:t>
            </a:r>
          </a:p>
          <a:p>
            <a:pPr lvl="1">
              <a:lnSpc>
                <a:spcPct val="80000"/>
              </a:lnSpc>
            </a:pPr>
            <a:r>
              <a:rPr lang="hu-HU" altLang="hu-HU" sz="1800" dirty="0"/>
              <a:t>„Peter hat </a:t>
            </a:r>
            <a:r>
              <a:rPr lang="hu-HU" altLang="hu-HU" sz="1800" dirty="0" err="1"/>
              <a:t>gestern</a:t>
            </a:r>
            <a:r>
              <a:rPr lang="hu-HU" altLang="hu-HU" sz="1800" dirty="0"/>
              <a:t> </a:t>
            </a:r>
            <a:r>
              <a:rPr lang="hu-HU" altLang="hu-HU" sz="1800" dirty="0" err="1"/>
              <a:t>abfahren</a:t>
            </a:r>
            <a:r>
              <a:rPr lang="hu-HU" altLang="hu-HU" sz="1800" dirty="0"/>
              <a:t> </a:t>
            </a:r>
            <a:r>
              <a:rPr lang="hu-HU" altLang="hu-HU" sz="1800" dirty="0" err="1"/>
              <a:t>wollen</a:t>
            </a:r>
            <a:r>
              <a:rPr lang="hu-HU" altLang="hu-HU" sz="1800" dirty="0"/>
              <a:t>.” helyett: „Peter </a:t>
            </a:r>
            <a:r>
              <a:rPr lang="hu-HU" altLang="hu-HU" sz="1800" dirty="0" err="1"/>
              <a:t>wollte</a:t>
            </a:r>
            <a:r>
              <a:rPr lang="hu-HU" altLang="hu-HU" sz="1800" dirty="0"/>
              <a:t> </a:t>
            </a:r>
            <a:r>
              <a:rPr lang="hu-HU" altLang="hu-HU" sz="1800" dirty="0" err="1"/>
              <a:t>gestern</a:t>
            </a:r>
            <a:r>
              <a:rPr lang="hu-HU" altLang="hu-HU" sz="1800" dirty="0"/>
              <a:t> </a:t>
            </a:r>
            <a:r>
              <a:rPr lang="hu-HU" altLang="hu-HU" sz="1800" dirty="0" err="1"/>
              <a:t>abfahren</a:t>
            </a:r>
            <a:r>
              <a:rPr lang="hu-HU" altLang="hu-HU" sz="1800" dirty="0"/>
              <a:t>.”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/>
              <a:t>Präteritum vs. Perfekt</a:t>
            </a:r>
            <a:endParaRPr lang="de-DE" altLang="hu-HU"/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hu-HU" altLang="hu-HU" sz="2000" dirty="0"/>
              <a:t>Az északi német dialektusok a </a:t>
            </a:r>
            <a:r>
              <a:rPr lang="hu-HU" altLang="hu-HU" sz="2000" dirty="0" err="1"/>
              <a:t>Präteritumot</a:t>
            </a:r>
            <a:r>
              <a:rPr lang="hu-HU" altLang="hu-HU" sz="2000" dirty="0"/>
              <a:t>, </a:t>
            </a:r>
            <a:r>
              <a:rPr lang="hu-HU" altLang="hu-HU" sz="2000" dirty="0" err="1"/>
              <a:t>a</a:t>
            </a:r>
            <a:r>
              <a:rPr lang="hu-HU" altLang="hu-HU" sz="2000" dirty="0"/>
              <a:t> déliek pedig a Perfektet részesítik előnyben.</a:t>
            </a:r>
          </a:p>
          <a:p>
            <a:pPr>
              <a:lnSpc>
                <a:spcPct val="80000"/>
              </a:lnSpc>
            </a:pPr>
            <a:r>
              <a:rPr lang="hu-HU" altLang="hu-HU" sz="2000" dirty="0"/>
              <a:t>Stilisztikai okok: ha az egyik igeidő szokatlanul vagy régiesen hangzik, akkor a másik igeidőt használják:</a:t>
            </a:r>
          </a:p>
          <a:p>
            <a:pPr lvl="1">
              <a:lnSpc>
                <a:spcPct val="80000"/>
              </a:lnSpc>
            </a:pPr>
            <a:r>
              <a:rPr lang="hu-HU" altLang="hu-HU" sz="1800" dirty="0"/>
              <a:t>„</a:t>
            </a:r>
            <a:r>
              <a:rPr lang="de-DE" altLang="hu-HU" sz="1800" dirty="0"/>
              <a:t>Man barg (†) die Verletzten.” </a:t>
            </a:r>
            <a:r>
              <a:rPr lang="de-DE" altLang="hu-HU" sz="1800" dirty="0" err="1"/>
              <a:t>helyett</a:t>
            </a:r>
            <a:r>
              <a:rPr lang="de-DE" altLang="hu-HU" sz="1800" dirty="0"/>
              <a:t>:</a:t>
            </a:r>
            <a:r>
              <a:rPr lang="hu-HU" altLang="hu-HU" sz="1800" dirty="0"/>
              <a:t/>
            </a:r>
            <a:br>
              <a:rPr lang="hu-HU" altLang="hu-HU" sz="1800" dirty="0"/>
            </a:br>
            <a:r>
              <a:rPr lang="de-DE" altLang="hu-HU" sz="1800" dirty="0"/>
              <a:t>„Man hat die Verletzten geborgen.”</a:t>
            </a:r>
          </a:p>
          <a:p>
            <a:pPr>
              <a:lnSpc>
                <a:spcPct val="80000"/>
              </a:lnSpc>
            </a:pPr>
            <a:r>
              <a:rPr lang="hu-HU" altLang="hu-HU" sz="2000" dirty="0"/>
              <a:t>Pragmatikai-kommunikatív megkülönböztetés: beszélt nyelvben a Perfektet, írott nyelvben a </a:t>
            </a:r>
            <a:r>
              <a:rPr lang="hu-HU" altLang="hu-HU" sz="2000" dirty="0" err="1"/>
              <a:t>Präteritumot</a:t>
            </a:r>
            <a:r>
              <a:rPr lang="hu-HU" altLang="hu-HU" sz="2000" dirty="0"/>
              <a:t> használják (a szépirodalomban az elbeszélés igeidejének funkcióját tölti be)</a:t>
            </a:r>
            <a:endParaRPr lang="de-DE" altLang="hu-HU" sz="20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/>
              <a:t>Das Plusquamperfekt</a:t>
            </a:r>
            <a:endParaRPr lang="de-DE" altLang="hu-HU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hu-HU" altLang="hu-HU" sz="2000" dirty="0"/>
              <a:t>Elmúlt helyzet, ami egy bizonyos időpont előtt lejátszódott:</a:t>
            </a:r>
          </a:p>
          <a:p>
            <a:pPr lvl="1"/>
            <a:r>
              <a:rPr lang="de-DE" altLang="hu-HU" sz="1800" dirty="0"/>
              <a:t>Er war gestern schon wieder abgereist.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/>
              <a:t>Das Futur I</a:t>
            </a:r>
            <a:endParaRPr lang="de-DE" altLang="hu-HU"/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hu-HU" altLang="hu-HU" sz="2000" dirty="0"/>
              <a:t>Jövő:</a:t>
            </a:r>
          </a:p>
          <a:p>
            <a:pPr lvl="1"/>
            <a:r>
              <a:rPr lang="de-DE" altLang="hu-HU" sz="1800" dirty="0"/>
              <a:t>Sie werden (morgen) ins Theater gehen.</a:t>
            </a:r>
          </a:p>
          <a:p>
            <a:r>
              <a:rPr lang="hu-HU" altLang="hu-HU" sz="2000" dirty="0"/>
              <a:t>Jelen/Jövő + feltételezés:</a:t>
            </a:r>
          </a:p>
          <a:p>
            <a:pPr lvl="1"/>
            <a:r>
              <a:rPr lang="de-DE" altLang="hu-HU" sz="1800" dirty="0"/>
              <a:t>Er wird im Büro sein. (= Er ist </a:t>
            </a:r>
            <a:r>
              <a:rPr lang="de-DE" altLang="hu-HU" sz="1800" b="1" dirty="0"/>
              <a:t>vermutlich</a:t>
            </a:r>
            <a:r>
              <a:rPr lang="de-DE" altLang="hu-HU" sz="1800" dirty="0"/>
              <a:t> im Büro. / Er wird </a:t>
            </a:r>
            <a:r>
              <a:rPr lang="de-DE" altLang="hu-HU" sz="1800" b="1" dirty="0"/>
              <a:t>vermutlich</a:t>
            </a:r>
            <a:r>
              <a:rPr lang="de-DE" altLang="hu-HU" sz="1800" dirty="0"/>
              <a:t> im Büro sein.)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/>
              <a:t>Das Futur II</a:t>
            </a:r>
            <a:endParaRPr lang="de-DE" altLang="hu-HU"/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hu-HU" altLang="hu-HU" sz="2000" dirty="0"/>
              <a:t>Leendő tényállás, aminek egy bizonyos időpont előtt le kell zajlania.</a:t>
            </a:r>
          </a:p>
          <a:p>
            <a:pPr lvl="1"/>
            <a:r>
              <a:rPr lang="de-DE" altLang="hu-HU" sz="1800" dirty="0"/>
              <a:t>Morgen wird er die Arbeit beendet haben.</a:t>
            </a:r>
          </a:p>
          <a:p>
            <a:r>
              <a:rPr lang="hu-HU" altLang="hu-HU" sz="2000" dirty="0"/>
              <a:t>Ugyanez + feltételezés:</a:t>
            </a:r>
          </a:p>
          <a:p>
            <a:pPr lvl="1"/>
            <a:r>
              <a:rPr lang="de-DE" altLang="hu-HU" sz="1800" dirty="0"/>
              <a:t>Morgen wird er die Arbeit (</a:t>
            </a:r>
            <a:r>
              <a:rPr lang="de-DE" altLang="hu-HU" sz="1800" b="1" dirty="0"/>
              <a:t>vermutlich</a:t>
            </a:r>
            <a:r>
              <a:rPr lang="de-DE" altLang="hu-HU" sz="1800" dirty="0"/>
              <a:t>) beendet haben.</a:t>
            </a:r>
            <a:r>
              <a:rPr lang="hu-HU" altLang="hu-HU" sz="2000" dirty="0"/>
              <a:t/>
            </a:r>
            <a:br>
              <a:rPr lang="hu-HU" altLang="hu-HU" sz="2000" dirty="0"/>
            </a:br>
            <a:r>
              <a:rPr lang="hu-HU" altLang="hu-HU" sz="1200" i="1" dirty="0">
                <a:solidFill>
                  <a:schemeClr val="accent2"/>
                </a:solidFill>
              </a:rPr>
              <a:t>(Ekkor Perfekttel is helyettesíthetjük.)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/>
              <a:t>Das Futur II</a:t>
            </a:r>
            <a:endParaRPr lang="de-DE" altLang="hu-HU"/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 altLang="hu-HU" sz="2000"/>
              <a:t>Múlt + feltételezés:</a:t>
            </a:r>
          </a:p>
          <a:p>
            <a:pPr lvl="1">
              <a:lnSpc>
                <a:spcPct val="90000"/>
              </a:lnSpc>
            </a:pPr>
            <a:r>
              <a:rPr lang="de-DE" altLang="hu-HU" sz="1800"/>
              <a:t>Er wird die Stadt besichtigt haben.</a:t>
            </a:r>
            <a:r>
              <a:rPr lang="hu-HU" altLang="hu-HU" sz="1800"/>
              <a:t/>
            </a:r>
            <a:br>
              <a:rPr lang="hu-HU" altLang="hu-HU" sz="1800"/>
            </a:br>
            <a:r>
              <a:rPr lang="de-DE" altLang="hu-HU" sz="1800"/>
              <a:t>(= Er hat die Stadt </a:t>
            </a:r>
            <a:r>
              <a:rPr lang="de-DE" altLang="hu-HU" sz="1800" b="1"/>
              <a:t>wahrscheinlich</a:t>
            </a:r>
            <a:r>
              <a:rPr lang="de-DE" altLang="hu-HU" sz="1800"/>
              <a:t> besichtigt.)</a:t>
            </a:r>
          </a:p>
          <a:p>
            <a:pPr>
              <a:lnSpc>
                <a:spcPct val="90000"/>
              </a:lnSpc>
            </a:pPr>
            <a:r>
              <a:rPr lang="hu-HU" altLang="hu-HU" sz="2000"/>
              <a:t>Múlt + feltételezés + eredmény:</a:t>
            </a:r>
          </a:p>
          <a:p>
            <a:pPr lvl="1"/>
            <a:r>
              <a:rPr lang="de-DE" altLang="hu-HU" sz="1800"/>
              <a:t>Peter wird vor fünf Minuten eingeschlafen sein. (= Peter schläft </a:t>
            </a:r>
            <a:r>
              <a:rPr lang="de-DE" altLang="hu-HU" sz="1800" b="1"/>
              <a:t>jetzt wahrscheinlich</a:t>
            </a:r>
            <a:r>
              <a:rPr lang="de-DE" altLang="hu-HU" sz="1800"/>
              <a:t>.)</a:t>
            </a:r>
          </a:p>
          <a:p>
            <a:pPr lvl="1"/>
            <a:r>
              <a:rPr lang="de-DE" altLang="hu-HU" sz="1800"/>
              <a:t>Die Studenten werden sich schon das Lehrbuch gekauft haben. (= Die Studenten </a:t>
            </a:r>
            <a:r>
              <a:rPr lang="de-DE" altLang="hu-HU" sz="1800" b="1"/>
              <a:t>haben jetzt wohl</a:t>
            </a:r>
            <a:r>
              <a:rPr lang="de-DE" altLang="hu-HU" sz="1800"/>
              <a:t> schon das Lehrbuch.)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/>
              <a:t>Egyidejűség</a:t>
            </a:r>
            <a:endParaRPr lang="de-DE" altLang="hu-HU"/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hu-HU" altLang="hu-HU" sz="2000" dirty="0"/>
              <a:t>Ugyanazzal az igeidővel:</a:t>
            </a:r>
          </a:p>
          <a:p>
            <a:pPr lvl="1"/>
            <a:r>
              <a:rPr lang="de-DE" altLang="hu-HU" sz="1800" dirty="0"/>
              <a:t>Wenn es </a:t>
            </a:r>
            <a:r>
              <a:rPr lang="de-DE" altLang="hu-HU" sz="1800" b="1" dirty="0"/>
              <a:t>regnet</a:t>
            </a:r>
            <a:r>
              <a:rPr lang="de-DE" altLang="hu-HU" sz="1800" dirty="0"/>
              <a:t>, </a:t>
            </a:r>
            <a:r>
              <a:rPr lang="de-DE" altLang="hu-HU" sz="1800" b="1" dirty="0"/>
              <a:t>bleiben</a:t>
            </a:r>
            <a:r>
              <a:rPr lang="de-DE" altLang="hu-HU" sz="1800" dirty="0"/>
              <a:t> wir zu Hause.</a:t>
            </a:r>
          </a:p>
          <a:p>
            <a:pPr lvl="1"/>
            <a:r>
              <a:rPr lang="de-DE" altLang="hu-HU" sz="1800" dirty="0"/>
              <a:t>Er </a:t>
            </a:r>
            <a:r>
              <a:rPr lang="de-DE" altLang="hu-HU" sz="1800" b="1" dirty="0"/>
              <a:t>hat</a:t>
            </a:r>
            <a:r>
              <a:rPr lang="de-DE" altLang="hu-HU" sz="1800" dirty="0"/>
              <a:t> es so </a:t>
            </a:r>
            <a:r>
              <a:rPr lang="de-DE" altLang="hu-HU" sz="1800" b="1" dirty="0"/>
              <a:t>gesagt</a:t>
            </a:r>
            <a:r>
              <a:rPr lang="de-DE" altLang="hu-HU" sz="1800" dirty="0"/>
              <a:t>, wie er es </a:t>
            </a:r>
            <a:r>
              <a:rPr lang="de-DE" altLang="hu-HU" sz="1800" b="1" dirty="0"/>
              <a:t>gemeint</a:t>
            </a:r>
            <a:r>
              <a:rPr lang="de-DE" altLang="hu-HU" sz="1800" dirty="0"/>
              <a:t> </a:t>
            </a:r>
            <a:r>
              <a:rPr lang="de-DE" altLang="hu-HU" sz="1800" b="1" dirty="0"/>
              <a:t>hat</a:t>
            </a:r>
            <a:r>
              <a:rPr lang="de-DE" altLang="hu-HU" sz="1800" dirty="0"/>
              <a:t>.</a:t>
            </a:r>
          </a:p>
          <a:p>
            <a:r>
              <a:rPr lang="hu-HU" altLang="hu-HU" sz="2000" dirty="0"/>
              <a:t>Különböző igeidőkkel, melyek helyettesíthetik egymást:</a:t>
            </a:r>
          </a:p>
          <a:p>
            <a:pPr lvl="1"/>
            <a:r>
              <a:rPr lang="de-DE" altLang="hu-HU" sz="1800" dirty="0"/>
              <a:t>Wenn er </a:t>
            </a:r>
            <a:r>
              <a:rPr lang="de-DE" altLang="hu-HU" sz="1800" b="1" dirty="0"/>
              <a:t>kommt</a:t>
            </a:r>
            <a:r>
              <a:rPr lang="de-DE" altLang="hu-HU" sz="1800" dirty="0"/>
              <a:t>, </a:t>
            </a:r>
            <a:r>
              <a:rPr lang="de-DE" altLang="hu-HU" sz="1800" b="1" dirty="0"/>
              <a:t>werden</a:t>
            </a:r>
            <a:r>
              <a:rPr lang="de-DE" altLang="hu-HU" sz="1800" dirty="0"/>
              <a:t> wir Gulasch </a:t>
            </a:r>
            <a:r>
              <a:rPr lang="de-DE" altLang="hu-HU" sz="1800" b="1" dirty="0"/>
              <a:t>kochen</a:t>
            </a:r>
            <a:r>
              <a:rPr lang="de-DE" altLang="hu-HU" sz="1800" dirty="0"/>
              <a:t>.</a:t>
            </a:r>
          </a:p>
          <a:p>
            <a:pPr lvl="1"/>
            <a:r>
              <a:rPr lang="de-DE" altLang="hu-HU" sz="1800" dirty="0"/>
              <a:t>Es </a:t>
            </a:r>
            <a:r>
              <a:rPr lang="de-DE" altLang="hu-HU" sz="1800" b="1" dirty="0"/>
              <a:t>hat</a:t>
            </a:r>
            <a:r>
              <a:rPr lang="de-DE" altLang="hu-HU" sz="1800" dirty="0"/>
              <a:t> uns nicht </a:t>
            </a:r>
            <a:r>
              <a:rPr lang="de-DE" altLang="hu-HU" sz="1800" b="1" dirty="0"/>
              <a:t>gefallen</a:t>
            </a:r>
            <a:r>
              <a:rPr lang="de-DE" altLang="hu-HU" sz="1800" dirty="0"/>
              <a:t>, dass er die ganze Zeit </a:t>
            </a:r>
            <a:r>
              <a:rPr lang="de-DE" altLang="hu-HU" sz="1800" b="1" dirty="0"/>
              <a:t>schwieg</a:t>
            </a:r>
            <a:r>
              <a:rPr lang="de-DE" altLang="hu-HU" sz="1800" dirty="0"/>
              <a:t>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/>
              <a:t>Előidejűség</a:t>
            </a:r>
            <a:endParaRPr lang="de-DE" altLang="hu-HU"/>
          </a:p>
        </p:txBody>
      </p:sp>
      <p:graphicFrame>
        <p:nvGraphicFramePr>
          <p:cNvPr id="14416" name="Group 80"/>
          <p:cNvGraphicFramePr>
            <a:graphicFrameLocks noGrp="1"/>
          </p:cNvGraphicFramePr>
          <p:nvPr>
            <p:ph type="tbl" idx="1"/>
          </p:nvPr>
        </p:nvGraphicFramePr>
        <p:xfrm>
          <a:off x="611188" y="1762125"/>
          <a:ext cx="8001000" cy="2362200"/>
        </p:xfrm>
        <a:graphic>
          <a:graphicData uri="http://schemas.openxmlformats.org/drawingml/2006/table">
            <a:tbl>
              <a:tblPr/>
              <a:tblGrid>
                <a:gridCol w="4000500"/>
                <a:gridCol w="4000500"/>
              </a:tblGrid>
              <a:tr h="640080"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471488"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909638"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306513"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1695450"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altLang="hu-HU" sz="20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Mellékmondat: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altLang="hu-HU" sz="15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(Előbb történt)</a:t>
                      </a:r>
                      <a:endParaRPr kumimoji="0" lang="de-DE" altLang="hu-HU" sz="1500" b="1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471488"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909638"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306513"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1695450"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altLang="hu-HU" sz="20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Főmondat: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altLang="hu-HU" sz="15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(Később történt)</a:t>
                      </a:r>
                      <a:endParaRPr kumimoji="0" lang="de-DE" altLang="hu-HU" sz="1500" b="1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471488"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909638"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306513"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1695450"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altLang="hu-H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Verdana" pitchFamily="34" charset="0"/>
                        </a:rPr>
                        <a:t>1.Perfekt</a:t>
                      </a:r>
                      <a:endParaRPr kumimoji="0" lang="de-DE" altLang="hu-H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471488"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909638"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306513"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1695450"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altLang="hu-H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Verdana" pitchFamily="34" charset="0"/>
                        </a:rPr>
                        <a:t>Präsens</a:t>
                      </a:r>
                      <a:endParaRPr kumimoji="0" lang="de-DE" altLang="hu-H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471488"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909638"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306513"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1695450"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altLang="hu-H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Verdana" pitchFamily="34" charset="0"/>
                        </a:rPr>
                        <a:t>2.Plusquamperfekt</a:t>
                      </a:r>
                      <a:endParaRPr kumimoji="0" lang="de-DE" altLang="hu-H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471488"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909638"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306513"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1695450"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altLang="hu-H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Verdana" pitchFamily="34" charset="0"/>
                        </a:rPr>
                        <a:t>Präteritum</a:t>
                      </a:r>
                      <a:endParaRPr kumimoji="0" lang="de-DE" altLang="hu-H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780"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471488"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909638"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306513"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1695450"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altLang="hu-H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Verdana" pitchFamily="34" charset="0"/>
                        </a:rPr>
                        <a:t>3.a.Perfekt (Futur II helyett),</a:t>
                      </a:r>
                      <a:br>
                        <a:rPr kumimoji="0" lang="hu-HU" altLang="hu-H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Verdana" pitchFamily="34" charset="0"/>
                        </a:rPr>
                      </a:br>
                      <a:r>
                        <a:rPr kumimoji="0" lang="hu-HU" altLang="hu-H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Verdana" pitchFamily="34" charset="0"/>
                        </a:rPr>
                        <a:t>3.b.Präsens</a:t>
                      </a:r>
                      <a:endParaRPr kumimoji="0" lang="de-DE" altLang="hu-H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471488"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909638"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306513"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1695450"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altLang="hu-H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Verdana" pitchFamily="34" charset="0"/>
                        </a:rPr>
                        <a:t>Futur I</a:t>
                      </a:r>
                      <a:endParaRPr kumimoji="0" lang="de-DE" altLang="hu-H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471488"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909638"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306513"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1695450"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altLang="hu-H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Verdana" pitchFamily="34" charset="0"/>
                        </a:rPr>
                        <a:t>4.Vorvergangenheit 1</a:t>
                      </a:r>
                      <a:endParaRPr kumimoji="0" lang="de-DE" altLang="hu-H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471488"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909638"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306513"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1695450"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altLang="hu-H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Verdana" pitchFamily="34" charset="0"/>
                        </a:rPr>
                        <a:t>Perfekt</a:t>
                      </a:r>
                      <a:endParaRPr kumimoji="0" lang="de-DE" altLang="hu-H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471488"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909638"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306513"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1695450"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altLang="hu-H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Verdana" pitchFamily="34" charset="0"/>
                        </a:rPr>
                        <a:t>5.Vorvergangenheit 2</a:t>
                      </a:r>
                      <a:endParaRPr kumimoji="0" lang="de-DE" altLang="hu-H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471488"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909638"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306513"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1695450"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altLang="hu-H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Verdana" pitchFamily="34" charset="0"/>
                        </a:rPr>
                        <a:t>Plusquamperfekt</a:t>
                      </a:r>
                      <a:endParaRPr kumimoji="0" lang="de-DE" altLang="hu-H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417" name="Text Box 81"/>
          <p:cNvSpPr txBox="1">
            <a:spLocks noChangeArrowheads="1"/>
          </p:cNvSpPr>
          <p:nvPr/>
        </p:nvSpPr>
        <p:spPr bwMode="auto">
          <a:xfrm>
            <a:off x="611189" y="1329928"/>
            <a:ext cx="79216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69900" indent="-4699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hu-HU" altLang="hu-HU" sz="2400">
                <a:latin typeface="Verdana" pitchFamily="34" charset="0"/>
              </a:rPr>
              <a:t>Különböző igeidőkkel:</a:t>
            </a:r>
            <a:endParaRPr lang="de-DE" altLang="hu-HU" sz="240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4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4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/>
              <a:t>Előidejűség</a:t>
            </a:r>
            <a:endParaRPr lang="de-DE" altLang="hu-HU"/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de-DE" altLang="hu-HU" sz="1800"/>
              <a:t>1.Nachdem wir die Schnitzel </a:t>
            </a:r>
            <a:r>
              <a:rPr lang="de-DE" altLang="hu-HU" sz="1800" b="1">
                <a:solidFill>
                  <a:schemeClr val="accent2"/>
                </a:solidFill>
              </a:rPr>
              <a:t>angebrannt haben</a:t>
            </a:r>
            <a:r>
              <a:rPr lang="de-DE" altLang="hu-HU" sz="1800"/>
              <a:t>, </a:t>
            </a:r>
            <a:r>
              <a:rPr lang="de-DE" altLang="hu-HU" sz="1800" b="1">
                <a:solidFill>
                  <a:schemeClr val="hlink"/>
                </a:solidFill>
              </a:rPr>
              <a:t>gehen</a:t>
            </a:r>
            <a:r>
              <a:rPr lang="de-DE" altLang="hu-HU" sz="1800"/>
              <a:t> wir ins Restaurant.</a:t>
            </a:r>
          </a:p>
          <a:p>
            <a:pPr>
              <a:lnSpc>
                <a:spcPct val="90000"/>
              </a:lnSpc>
            </a:pPr>
            <a:r>
              <a:rPr lang="de-DE" altLang="hu-HU" sz="1800"/>
              <a:t>2.Nachdem wir die Schnitzel </a:t>
            </a:r>
            <a:r>
              <a:rPr lang="de-DE" altLang="hu-HU" sz="1800" b="1">
                <a:solidFill>
                  <a:schemeClr val="accent2"/>
                </a:solidFill>
              </a:rPr>
              <a:t>angebrannt hatten</a:t>
            </a:r>
            <a:r>
              <a:rPr lang="de-DE" altLang="hu-HU" sz="1800"/>
              <a:t>, </a:t>
            </a:r>
            <a:r>
              <a:rPr lang="de-DE" altLang="hu-HU" sz="1800" b="1">
                <a:solidFill>
                  <a:schemeClr val="hlink"/>
                </a:solidFill>
              </a:rPr>
              <a:t>gingen</a:t>
            </a:r>
            <a:r>
              <a:rPr lang="de-DE" altLang="hu-HU" sz="1800"/>
              <a:t> wir ins Restaurant.</a:t>
            </a:r>
          </a:p>
          <a:p>
            <a:pPr>
              <a:lnSpc>
                <a:spcPct val="90000"/>
              </a:lnSpc>
            </a:pPr>
            <a:r>
              <a:rPr lang="de-DE" altLang="hu-HU" sz="1800"/>
              <a:t>3.a.Nachdem wir die Schnitzel </a:t>
            </a:r>
            <a:r>
              <a:rPr lang="de-DE" altLang="hu-HU" sz="1800" b="1">
                <a:solidFill>
                  <a:schemeClr val="accent2"/>
                </a:solidFill>
              </a:rPr>
              <a:t>angebrannt haben</a:t>
            </a:r>
            <a:r>
              <a:rPr lang="de-DE" altLang="hu-HU" sz="1800"/>
              <a:t>, </a:t>
            </a:r>
            <a:r>
              <a:rPr lang="de-DE" altLang="hu-HU" sz="1800" b="1">
                <a:solidFill>
                  <a:schemeClr val="hlink"/>
                </a:solidFill>
              </a:rPr>
              <a:t>werden</a:t>
            </a:r>
            <a:r>
              <a:rPr lang="de-DE" altLang="hu-HU" sz="1800"/>
              <a:t> wir ins Restaurant </a:t>
            </a:r>
            <a:r>
              <a:rPr lang="de-DE" altLang="hu-HU" sz="1800" b="1">
                <a:solidFill>
                  <a:schemeClr val="hlink"/>
                </a:solidFill>
              </a:rPr>
              <a:t>gehen</a:t>
            </a:r>
            <a:r>
              <a:rPr lang="de-DE" altLang="hu-HU" sz="1800"/>
              <a:t>.</a:t>
            </a:r>
          </a:p>
          <a:p>
            <a:pPr>
              <a:lnSpc>
                <a:spcPct val="90000"/>
              </a:lnSpc>
            </a:pPr>
            <a:r>
              <a:rPr lang="de-DE" altLang="hu-HU" sz="1800"/>
              <a:t>3.b.Nachdem ich die Hausaufgabe </a:t>
            </a:r>
            <a:r>
              <a:rPr lang="de-DE" altLang="hu-HU" sz="1800" b="1">
                <a:solidFill>
                  <a:schemeClr val="accent2"/>
                </a:solidFill>
              </a:rPr>
              <a:t>anfertige</a:t>
            </a:r>
            <a:r>
              <a:rPr lang="de-DE" altLang="hu-HU" sz="1800"/>
              <a:t>, </a:t>
            </a:r>
            <a:r>
              <a:rPr lang="de-DE" altLang="hu-HU" sz="1800" b="1">
                <a:solidFill>
                  <a:schemeClr val="hlink"/>
                </a:solidFill>
              </a:rPr>
              <a:t>werde</a:t>
            </a:r>
            <a:r>
              <a:rPr lang="de-DE" altLang="hu-HU" sz="1800"/>
              <a:t> ich ins Kino </a:t>
            </a:r>
            <a:r>
              <a:rPr lang="de-DE" altLang="hu-HU" sz="1800" b="1">
                <a:solidFill>
                  <a:schemeClr val="hlink"/>
                </a:solidFill>
              </a:rPr>
              <a:t>gehen</a:t>
            </a:r>
            <a:r>
              <a:rPr lang="de-DE" altLang="hu-HU" sz="1800"/>
              <a:t>.</a:t>
            </a:r>
          </a:p>
          <a:p>
            <a:pPr>
              <a:lnSpc>
                <a:spcPct val="90000"/>
              </a:lnSpc>
            </a:pPr>
            <a:r>
              <a:rPr lang="de-DE" altLang="hu-HU" sz="1800"/>
              <a:t>4.Nachdem ich ihn </a:t>
            </a:r>
            <a:r>
              <a:rPr lang="de-DE" altLang="hu-HU" sz="1800" b="1">
                <a:solidFill>
                  <a:schemeClr val="accent2"/>
                </a:solidFill>
              </a:rPr>
              <a:t>begrüßt gehabt habe</a:t>
            </a:r>
            <a:r>
              <a:rPr lang="de-DE" altLang="hu-HU" sz="1800"/>
              <a:t>, </a:t>
            </a:r>
            <a:r>
              <a:rPr lang="de-DE" altLang="hu-HU" sz="1800" b="1">
                <a:solidFill>
                  <a:schemeClr val="hlink"/>
                </a:solidFill>
              </a:rPr>
              <a:t>ist</a:t>
            </a:r>
            <a:r>
              <a:rPr lang="de-DE" altLang="hu-HU" sz="1800"/>
              <a:t> er </a:t>
            </a:r>
            <a:r>
              <a:rPr lang="de-DE" altLang="hu-HU" sz="1800" b="1">
                <a:solidFill>
                  <a:schemeClr val="hlink"/>
                </a:solidFill>
              </a:rPr>
              <a:t>verschwunden</a:t>
            </a:r>
            <a:r>
              <a:rPr lang="de-DE" altLang="hu-HU" sz="1800"/>
              <a:t>.</a:t>
            </a:r>
          </a:p>
          <a:p>
            <a:pPr>
              <a:lnSpc>
                <a:spcPct val="90000"/>
              </a:lnSpc>
            </a:pPr>
            <a:r>
              <a:rPr lang="de-DE" altLang="hu-HU" sz="1800"/>
              <a:t>5.Nachdem ich ihn </a:t>
            </a:r>
            <a:r>
              <a:rPr lang="de-DE" altLang="hu-HU" sz="1800" b="1">
                <a:solidFill>
                  <a:schemeClr val="accent2"/>
                </a:solidFill>
              </a:rPr>
              <a:t>begrüßt gehabt hatte</a:t>
            </a:r>
            <a:r>
              <a:rPr lang="de-DE" altLang="hu-HU" sz="1800"/>
              <a:t>, </a:t>
            </a:r>
            <a:r>
              <a:rPr lang="de-DE" altLang="hu-HU" sz="1800" b="1">
                <a:solidFill>
                  <a:schemeClr val="hlink"/>
                </a:solidFill>
              </a:rPr>
              <a:t>war</a:t>
            </a:r>
            <a:r>
              <a:rPr lang="de-DE" altLang="hu-HU" sz="1800"/>
              <a:t> er </a:t>
            </a:r>
            <a:r>
              <a:rPr lang="de-DE" altLang="hu-HU" sz="1800" b="1">
                <a:solidFill>
                  <a:schemeClr val="hlink"/>
                </a:solidFill>
              </a:rPr>
              <a:t>verschwunden</a:t>
            </a:r>
            <a:r>
              <a:rPr lang="de-DE" altLang="hu-HU" sz="1800"/>
              <a:t>.</a:t>
            </a:r>
          </a:p>
          <a:p>
            <a:pPr>
              <a:lnSpc>
                <a:spcPct val="90000"/>
              </a:lnSpc>
            </a:pPr>
            <a:endParaRPr lang="de-DE" altLang="hu-HU" sz="180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/>
              <a:t>Vorvergangenheit</a:t>
            </a:r>
            <a:endParaRPr lang="de-DE" altLang="hu-HU"/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569913" y="1339454"/>
            <a:ext cx="8001000" cy="3200400"/>
          </a:xfrm>
        </p:spPr>
        <p:txBody>
          <a:bodyPr/>
          <a:lstStyle/>
          <a:p>
            <a:r>
              <a:rPr lang="de-DE" altLang="hu-HU" sz="2000" dirty="0"/>
              <a:t>Vorvergangenheit 1 </a:t>
            </a:r>
            <a:r>
              <a:rPr lang="de-DE" altLang="hu-HU" sz="2000" dirty="0" err="1"/>
              <a:t>képzése</a:t>
            </a:r>
            <a:r>
              <a:rPr lang="de-DE" altLang="hu-HU" sz="2000" dirty="0"/>
              <a:t>:</a:t>
            </a:r>
            <a:br>
              <a:rPr lang="de-DE" altLang="hu-HU" sz="2000" dirty="0"/>
            </a:br>
            <a:r>
              <a:rPr lang="de-DE" altLang="hu-HU" sz="2000" dirty="0">
                <a:solidFill>
                  <a:schemeClr val="hlink"/>
                </a:solidFill>
              </a:rPr>
              <a:t>hat/ist + Partizip II + gehabt/gewesen</a:t>
            </a:r>
          </a:p>
          <a:p>
            <a:pPr lvl="1"/>
            <a:r>
              <a:rPr lang="de-DE" altLang="hu-HU" sz="1800" dirty="0"/>
              <a:t>„…hat begrüßt gehabt…”</a:t>
            </a:r>
          </a:p>
          <a:p>
            <a:pPr lvl="1"/>
            <a:r>
              <a:rPr lang="de-DE" altLang="hu-HU" sz="1800" dirty="0"/>
              <a:t>„…ist gegangen gewesen…”</a:t>
            </a:r>
          </a:p>
          <a:p>
            <a:pPr lvl="1"/>
            <a:endParaRPr lang="de-DE" altLang="hu-HU" sz="1800" dirty="0"/>
          </a:p>
          <a:p>
            <a:r>
              <a:rPr lang="hu-HU" altLang="hu-HU" sz="2000" dirty="0" err="1"/>
              <a:t>Vorvergangenheit</a:t>
            </a:r>
            <a:r>
              <a:rPr lang="hu-HU" altLang="hu-HU" sz="2000" dirty="0"/>
              <a:t> 2 képzése:</a:t>
            </a:r>
            <a:br>
              <a:rPr lang="hu-HU" altLang="hu-HU" sz="2000" dirty="0"/>
            </a:br>
            <a:r>
              <a:rPr lang="de-DE" altLang="hu-HU" sz="2000" dirty="0">
                <a:solidFill>
                  <a:schemeClr val="hlink"/>
                </a:solidFill>
              </a:rPr>
              <a:t>hatte/war + Partizip II + gehabt/gewesen</a:t>
            </a:r>
          </a:p>
          <a:p>
            <a:pPr lvl="1"/>
            <a:r>
              <a:rPr lang="de-DE" altLang="hu-HU" sz="1800" dirty="0"/>
              <a:t>„…hatte begrüßt gehabt…”</a:t>
            </a:r>
          </a:p>
          <a:p>
            <a:pPr lvl="1"/>
            <a:r>
              <a:rPr lang="de-DE" altLang="hu-HU" sz="1800" dirty="0"/>
              <a:t>„…war gegangen gewesen…”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/>
              <a:t>Utóidejűség</a:t>
            </a:r>
            <a:endParaRPr lang="de-DE" altLang="hu-HU"/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hu-HU" altLang="hu-HU" sz="2000" dirty="0"/>
              <a:t>Ugyanazzal az igeidővel:</a:t>
            </a:r>
          </a:p>
          <a:p>
            <a:pPr lvl="1"/>
            <a:r>
              <a:rPr lang="de-DE" altLang="hu-HU" sz="1800" dirty="0"/>
              <a:t>Bevor er nach Hause </a:t>
            </a:r>
            <a:r>
              <a:rPr lang="de-DE" altLang="hu-HU" sz="1800" b="1" dirty="0"/>
              <a:t>kommt</a:t>
            </a:r>
            <a:r>
              <a:rPr lang="de-DE" altLang="hu-HU" sz="1800" dirty="0"/>
              <a:t>, </a:t>
            </a:r>
            <a:r>
              <a:rPr lang="de-DE" altLang="hu-HU" sz="1800" b="1" dirty="0"/>
              <a:t>bereitet</a:t>
            </a:r>
            <a:r>
              <a:rPr lang="de-DE" altLang="hu-HU" sz="1800" dirty="0"/>
              <a:t> seine Frau das Abendbrot </a:t>
            </a:r>
            <a:r>
              <a:rPr lang="de-DE" altLang="hu-HU" sz="1800" b="1" dirty="0"/>
              <a:t>zu</a:t>
            </a:r>
            <a:r>
              <a:rPr lang="de-DE" altLang="hu-HU" sz="1800" dirty="0"/>
              <a:t>.</a:t>
            </a:r>
          </a:p>
          <a:p>
            <a:pPr lvl="1"/>
            <a:r>
              <a:rPr lang="de-DE" altLang="hu-HU" sz="1800" dirty="0"/>
              <a:t>Bevor er nach Hause </a:t>
            </a:r>
            <a:r>
              <a:rPr lang="de-DE" altLang="hu-HU" sz="1800" b="1" dirty="0"/>
              <a:t>kam</a:t>
            </a:r>
            <a:r>
              <a:rPr lang="de-DE" altLang="hu-HU" sz="1800" dirty="0"/>
              <a:t>, </a:t>
            </a:r>
            <a:r>
              <a:rPr lang="de-DE" altLang="hu-HU" sz="1800" b="1" dirty="0"/>
              <a:t>bereitete</a:t>
            </a:r>
            <a:r>
              <a:rPr lang="de-DE" altLang="hu-HU" sz="1800" dirty="0"/>
              <a:t> seine Frau das Abendbrot </a:t>
            </a:r>
            <a:r>
              <a:rPr lang="de-DE" altLang="hu-HU" sz="1800" b="1" dirty="0"/>
              <a:t>zu</a:t>
            </a:r>
            <a:r>
              <a:rPr lang="de-DE" altLang="hu-HU" sz="1800" dirty="0"/>
              <a:t>.</a:t>
            </a:r>
          </a:p>
          <a:p>
            <a:pPr lvl="1"/>
            <a:r>
              <a:rPr lang="de-DE" altLang="hu-HU" sz="1800" dirty="0"/>
              <a:t>Bevor er nach Hause </a:t>
            </a:r>
            <a:r>
              <a:rPr lang="de-DE" altLang="hu-HU" sz="1800" b="1" dirty="0"/>
              <a:t>gekommen ist</a:t>
            </a:r>
            <a:r>
              <a:rPr lang="de-DE" altLang="hu-HU" sz="1800" dirty="0"/>
              <a:t>, </a:t>
            </a:r>
            <a:r>
              <a:rPr lang="de-DE" altLang="hu-HU" sz="1800" b="1" dirty="0"/>
              <a:t>hat</a:t>
            </a:r>
            <a:r>
              <a:rPr lang="de-DE" altLang="hu-HU" sz="1800" dirty="0"/>
              <a:t> seine Frau das Abendbrot </a:t>
            </a:r>
            <a:r>
              <a:rPr lang="de-DE" altLang="hu-HU" sz="1800" b="1" dirty="0"/>
              <a:t>zubereitet</a:t>
            </a:r>
            <a:r>
              <a:rPr lang="de-DE" altLang="hu-HU" sz="1800" dirty="0"/>
              <a:t>.</a:t>
            </a:r>
          </a:p>
          <a:p>
            <a:pPr lvl="1"/>
            <a:r>
              <a:rPr lang="de-DE" altLang="hu-HU" sz="1800" dirty="0"/>
              <a:t>usw.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/>
              <a:t>Utóidejűség</a:t>
            </a:r>
            <a:endParaRPr lang="de-DE" altLang="hu-HU"/>
          </a:p>
        </p:txBody>
      </p:sp>
      <p:graphicFrame>
        <p:nvGraphicFramePr>
          <p:cNvPr id="20568" name="Group 88"/>
          <p:cNvGraphicFramePr>
            <a:graphicFrameLocks noGrp="1"/>
          </p:cNvGraphicFramePr>
          <p:nvPr>
            <p:ph type="tbl" idx="1"/>
          </p:nvPr>
        </p:nvGraphicFramePr>
        <p:xfrm>
          <a:off x="539750" y="1707357"/>
          <a:ext cx="8001000" cy="2362200"/>
        </p:xfrm>
        <a:graphic>
          <a:graphicData uri="http://schemas.openxmlformats.org/drawingml/2006/table">
            <a:tbl>
              <a:tblPr/>
              <a:tblGrid>
                <a:gridCol w="4000500"/>
                <a:gridCol w="4000500"/>
              </a:tblGrid>
              <a:tr h="640080"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471488"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909638"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306513"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1695450"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altLang="hu-HU" sz="20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Főmondat: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altLang="hu-HU" sz="15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(Előbb történt)</a:t>
                      </a:r>
                      <a:endParaRPr kumimoji="0" lang="de-DE" altLang="hu-HU" sz="1500" b="1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471488"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909638"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306513"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1695450"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altLang="hu-HU" sz="20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Mellékmondat: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altLang="hu-HU" sz="15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(Később történt)</a:t>
                      </a:r>
                      <a:endParaRPr kumimoji="0" lang="de-DE" altLang="hu-HU" sz="1500" b="1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471488"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909638"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306513"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1695450"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altLang="hu-H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Verdana" pitchFamily="34" charset="0"/>
                        </a:rPr>
                        <a:t>1.Perfekt</a:t>
                      </a:r>
                      <a:endParaRPr kumimoji="0" lang="de-DE" altLang="hu-H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471488"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909638"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306513"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1695450"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altLang="hu-H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Verdana" pitchFamily="34" charset="0"/>
                        </a:rPr>
                        <a:t>Präsens</a:t>
                      </a:r>
                      <a:endParaRPr kumimoji="0" lang="de-DE" altLang="hu-H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471488"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909638"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306513"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1695450"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altLang="hu-H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Verdana" pitchFamily="34" charset="0"/>
                        </a:rPr>
                        <a:t>2.Plusquamperfekt</a:t>
                      </a:r>
                      <a:endParaRPr kumimoji="0" lang="de-DE" altLang="hu-H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471488"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909638"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306513"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1695450"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altLang="hu-H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Verdana" pitchFamily="34" charset="0"/>
                        </a:rPr>
                        <a:t>Präteritum</a:t>
                      </a:r>
                      <a:endParaRPr kumimoji="0" lang="de-DE" altLang="hu-H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780"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471488"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909638"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306513"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1695450"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altLang="hu-H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Verdana" pitchFamily="34" charset="0"/>
                        </a:rPr>
                        <a:t>3.a.Perfekt (Futur II helyett),</a:t>
                      </a:r>
                      <a:br>
                        <a:rPr kumimoji="0" lang="hu-HU" altLang="hu-H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Verdana" pitchFamily="34" charset="0"/>
                        </a:rPr>
                      </a:br>
                      <a:r>
                        <a:rPr kumimoji="0" lang="hu-HU" altLang="hu-H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Verdana" pitchFamily="34" charset="0"/>
                        </a:rPr>
                        <a:t>3.b.Präsens</a:t>
                      </a:r>
                      <a:endParaRPr kumimoji="0" lang="de-DE" altLang="hu-H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471488"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909638"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306513"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1695450"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altLang="hu-H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Verdana" pitchFamily="34" charset="0"/>
                        </a:rPr>
                        <a:t>Futur I</a:t>
                      </a:r>
                      <a:endParaRPr kumimoji="0" lang="de-DE" altLang="hu-H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471488"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909638"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306513"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1695450"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altLang="hu-H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Verdana" pitchFamily="34" charset="0"/>
                        </a:rPr>
                        <a:t>4.Vorvergangenheit 1</a:t>
                      </a:r>
                      <a:endParaRPr kumimoji="0" lang="de-DE" altLang="hu-H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471488"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909638"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306513"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1695450"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altLang="hu-H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Verdana" pitchFamily="34" charset="0"/>
                        </a:rPr>
                        <a:t>Perfekt</a:t>
                      </a:r>
                      <a:endParaRPr kumimoji="0" lang="de-DE" altLang="hu-H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"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471488"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909638"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306513"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1695450"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altLang="hu-H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Verdana" pitchFamily="34" charset="0"/>
                        </a:rPr>
                        <a:t>5.Vorvergangenheit 2</a:t>
                      </a:r>
                      <a:endParaRPr kumimoji="0" lang="de-DE" altLang="hu-H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471488"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909638"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306513"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1695450"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hu-HU" altLang="hu-H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Verdana" pitchFamily="34" charset="0"/>
                        </a:rPr>
                        <a:t>Plusquamperfekt</a:t>
                      </a:r>
                      <a:endParaRPr kumimoji="0" lang="de-DE" altLang="hu-H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566" name="Text Box 86"/>
          <p:cNvSpPr txBox="1">
            <a:spLocks noChangeArrowheads="1"/>
          </p:cNvSpPr>
          <p:nvPr/>
        </p:nvSpPr>
        <p:spPr bwMode="auto">
          <a:xfrm>
            <a:off x="611188" y="1383507"/>
            <a:ext cx="741680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69900" indent="-4699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endParaRPr lang="hu-HU" altLang="hu-HU">
              <a:latin typeface="Verdana" pitchFamily="34" charset="0"/>
            </a:endParaRPr>
          </a:p>
        </p:txBody>
      </p:sp>
      <p:sp>
        <p:nvSpPr>
          <p:cNvPr id="20567" name="Text Box 87"/>
          <p:cNvSpPr txBox="1">
            <a:spLocks noChangeArrowheads="1"/>
          </p:cNvSpPr>
          <p:nvPr/>
        </p:nvSpPr>
        <p:spPr bwMode="auto">
          <a:xfrm>
            <a:off x="539751" y="1275160"/>
            <a:ext cx="734377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69900" indent="-4699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hu-HU" altLang="hu-HU" sz="2400" dirty="0">
                <a:latin typeface="Verdana" pitchFamily="34" charset="0"/>
              </a:rPr>
              <a:t>Különböző igeidőkkel:</a:t>
            </a:r>
            <a:endParaRPr lang="de-DE" altLang="hu-HU" sz="2400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0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0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6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/>
              <a:t>Utóidejűség</a:t>
            </a:r>
            <a:endParaRPr lang="de-DE" altLang="hu-HU"/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de-DE" altLang="hu-HU" sz="1800" dirty="0"/>
              <a:t>1.Bevor sie schlafen</a:t>
            </a:r>
            <a:r>
              <a:rPr lang="de-DE" altLang="hu-HU" sz="1800" b="1" dirty="0">
                <a:solidFill>
                  <a:schemeClr val="accent2"/>
                </a:solidFill>
              </a:rPr>
              <a:t> gehen</a:t>
            </a:r>
            <a:r>
              <a:rPr lang="de-DE" altLang="hu-HU" sz="1800" dirty="0"/>
              <a:t>, </a:t>
            </a:r>
            <a:r>
              <a:rPr lang="de-DE" altLang="hu-HU" sz="1800" b="1" dirty="0">
                <a:solidFill>
                  <a:schemeClr val="hlink"/>
                </a:solidFill>
              </a:rPr>
              <a:t>haben</a:t>
            </a:r>
            <a:r>
              <a:rPr lang="de-DE" altLang="hu-HU" sz="1800" dirty="0"/>
              <a:t> sie einen Cognac </a:t>
            </a:r>
            <a:r>
              <a:rPr lang="de-DE" altLang="hu-HU" sz="1800" b="1" dirty="0">
                <a:solidFill>
                  <a:schemeClr val="hlink"/>
                </a:solidFill>
              </a:rPr>
              <a:t>getrunken</a:t>
            </a:r>
            <a:r>
              <a:rPr lang="de-DE" altLang="hu-HU" sz="1800" dirty="0"/>
              <a:t>.</a:t>
            </a:r>
          </a:p>
          <a:p>
            <a:pPr>
              <a:lnSpc>
                <a:spcPct val="90000"/>
              </a:lnSpc>
            </a:pPr>
            <a:r>
              <a:rPr lang="de-DE" altLang="hu-HU" sz="1800" dirty="0"/>
              <a:t>2.Bevor sie schlafen</a:t>
            </a:r>
            <a:r>
              <a:rPr lang="de-DE" altLang="hu-HU" sz="1800" b="1" dirty="0">
                <a:solidFill>
                  <a:schemeClr val="accent2"/>
                </a:solidFill>
              </a:rPr>
              <a:t> gingen</a:t>
            </a:r>
            <a:r>
              <a:rPr lang="de-DE" altLang="hu-HU" sz="1800" dirty="0"/>
              <a:t>, </a:t>
            </a:r>
            <a:r>
              <a:rPr lang="de-DE" altLang="hu-HU" sz="1800" b="1" dirty="0">
                <a:solidFill>
                  <a:schemeClr val="hlink"/>
                </a:solidFill>
              </a:rPr>
              <a:t>hatten</a:t>
            </a:r>
            <a:r>
              <a:rPr lang="de-DE" altLang="hu-HU" sz="1800" dirty="0"/>
              <a:t> sie einen Cognac </a:t>
            </a:r>
            <a:r>
              <a:rPr lang="de-DE" altLang="hu-HU" sz="1800" b="1" dirty="0">
                <a:solidFill>
                  <a:schemeClr val="hlink"/>
                </a:solidFill>
              </a:rPr>
              <a:t>getrunken</a:t>
            </a:r>
            <a:r>
              <a:rPr lang="de-DE" altLang="hu-HU" sz="1800" dirty="0"/>
              <a:t>.</a:t>
            </a:r>
          </a:p>
          <a:p>
            <a:pPr>
              <a:lnSpc>
                <a:spcPct val="90000"/>
              </a:lnSpc>
            </a:pPr>
            <a:r>
              <a:rPr lang="de-DE" altLang="hu-HU" sz="1800" dirty="0"/>
              <a:t>3.a.Bevor sie schlafen</a:t>
            </a:r>
            <a:r>
              <a:rPr lang="de-DE" altLang="hu-HU" sz="1800" b="1" dirty="0">
                <a:solidFill>
                  <a:schemeClr val="accent2"/>
                </a:solidFill>
              </a:rPr>
              <a:t> gehen werden</a:t>
            </a:r>
            <a:r>
              <a:rPr lang="de-DE" altLang="hu-HU" sz="1800" dirty="0"/>
              <a:t>, </a:t>
            </a:r>
            <a:r>
              <a:rPr lang="de-DE" altLang="hu-HU" sz="1800" b="1" dirty="0">
                <a:solidFill>
                  <a:schemeClr val="hlink"/>
                </a:solidFill>
              </a:rPr>
              <a:t>haben</a:t>
            </a:r>
            <a:r>
              <a:rPr lang="de-DE" altLang="hu-HU" sz="1800" dirty="0"/>
              <a:t> sie einen Cognac </a:t>
            </a:r>
            <a:r>
              <a:rPr lang="de-DE" altLang="hu-HU" sz="1800" b="1" dirty="0">
                <a:solidFill>
                  <a:schemeClr val="hlink"/>
                </a:solidFill>
              </a:rPr>
              <a:t>getrunken</a:t>
            </a:r>
            <a:r>
              <a:rPr lang="de-DE" altLang="hu-HU" sz="1800" dirty="0"/>
              <a:t>.</a:t>
            </a:r>
          </a:p>
          <a:p>
            <a:pPr>
              <a:lnSpc>
                <a:spcPct val="90000"/>
              </a:lnSpc>
            </a:pPr>
            <a:r>
              <a:rPr lang="de-DE" altLang="hu-HU" sz="1800" dirty="0"/>
              <a:t>3.b.Bevor sie schlafen</a:t>
            </a:r>
            <a:r>
              <a:rPr lang="de-DE" altLang="hu-HU" sz="1800" b="1" dirty="0">
                <a:solidFill>
                  <a:schemeClr val="accent2"/>
                </a:solidFill>
              </a:rPr>
              <a:t> gehen werden</a:t>
            </a:r>
            <a:r>
              <a:rPr lang="de-DE" altLang="hu-HU" sz="1800" dirty="0"/>
              <a:t>, </a:t>
            </a:r>
            <a:r>
              <a:rPr lang="de-DE" altLang="hu-HU" sz="1800" b="1" dirty="0">
                <a:solidFill>
                  <a:schemeClr val="hlink"/>
                </a:solidFill>
              </a:rPr>
              <a:t>trinken</a:t>
            </a:r>
            <a:r>
              <a:rPr lang="de-DE" altLang="hu-HU" sz="1800" dirty="0"/>
              <a:t> sie einen Cognac.</a:t>
            </a:r>
          </a:p>
          <a:p>
            <a:pPr>
              <a:lnSpc>
                <a:spcPct val="90000"/>
              </a:lnSpc>
            </a:pPr>
            <a:r>
              <a:rPr lang="de-DE" altLang="hu-HU" sz="1800" dirty="0"/>
              <a:t>4.Bevor sie schlafen</a:t>
            </a:r>
            <a:r>
              <a:rPr lang="de-DE" altLang="hu-HU" sz="1800" b="1" dirty="0">
                <a:solidFill>
                  <a:schemeClr val="accent2"/>
                </a:solidFill>
              </a:rPr>
              <a:t> gegangen sind</a:t>
            </a:r>
            <a:r>
              <a:rPr lang="de-DE" altLang="hu-HU" sz="1800" dirty="0"/>
              <a:t>, </a:t>
            </a:r>
            <a:r>
              <a:rPr lang="de-DE" altLang="hu-HU" sz="1800" b="1" dirty="0">
                <a:solidFill>
                  <a:schemeClr val="hlink"/>
                </a:solidFill>
              </a:rPr>
              <a:t>haben</a:t>
            </a:r>
            <a:r>
              <a:rPr lang="de-DE" altLang="hu-HU" sz="1800" dirty="0"/>
              <a:t> sie einen Cognac </a:t>
            </a:r>
            <a:r>
              <a:rPr lang="de-DE" altLang="hu-HU" sz="1800" b="1" dirty="0">
                <a:solidFill>
                  <a:schemeClr val="hlink"/>
                </a:solidFill>
              </a:rPr>
              <a:t>getrunken gehabt</a:t>
            </a:r>
            <a:r>
              <a:rPr lang="de-DE" altLang="hu-HU" sz="1800" dirty="0"/>
              <a:t>.</a:t>
            </a:r>
          </a:p>
          <a:p>
            <a:pPr>
              <a:lnSpc>
                <a:spcPct val="90000"/>
              </a:lnSpc>
            </a:pPr>
            <a:r>
              <a:rPr lang="de-DE" altLang="hu-HU" sz="1800" dirty="0"/>
              <a:t>5.Bevor sie schlafen</a:t>
            </a:r>
            <a:r>
              <a:rPr lang="de-DE" altLang="hu-HU" sz="1800" b="1" dirty="0">
                <a:solidFill>
                  <a:schemeClr val="accent2"/>
                </a:solidFill>
              </a:rPr>
              <a:t> gegangen waren</a:t>
            </a:r>
            <a:r>
              <a:rPr lang="de-DE" altLang="hu-HU" sz="1800" dirty="0"/>
              <a:t>, </a:t>
            </a:r>
            <a:r>
              <a:rPr lang="de-DE" altLang="hu-HU" sz="1800" b="1" dirty="0">
                <a:solidFill>
                  <a:schemeClr val="hlink"/>
                </a:solidFill>
              </a:rPr>
              <a:t>hatten</a:t>
            </a:r>
            <a:r>
              <a:rPr lang="de-DE" altLang="hu-HU" sz="1800" dirty="0"/>
              <a:t> sie einen Cognac </a:t>
            </a:r>
            <a:r>
              <a:rPr lang="de-DE" altLang="hu-HU" sz="1800" b="1" dirty="0">
                <a:solidFill>
                  <a:schemeClr val="hlink"/>
                </a:solidFill>
              </a:rPr>
              <a:t>getrunken gehabt</a:t>
            </a:r>
            <a:r>
              <a:rPr lang="de-DE" altLang="hu-HU" sz="1800" dirty="0"/>
              <a:t>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/>
              <a:t>Vége</a:t>
            </a:r>
            <a:endParaRPr lang="de-DE" altLang="hu-HU"/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hu-HU" altLang="hu-HU" sz="2800" dirty="0">
                <a:hlinkClick r:id="rId2"/>
              </a:rPr>
              <a:t>http://de.uw.hu/index.html</a:t>
            </a:r>
            <a:r>
              <a:rPr lang="hu-HU" altLang="hu-HU" sz="2800" dirty="0"/>
              <a:t> </a:t>
            </a:r>
            <a:endParaRPr lang="de-DE" altLang="hu-HU" sz="28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utschfuralle">
  <a:themeElements>
    <a:clrScheme name="Sarkos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Sarkos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rkos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rkos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rkos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rkos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Deutschfuralle</Template>
  <TotalTime>351</TotalTime>
  <Words>636</Words>
  <Application>Microsoft Office PowerPoint</Application>
  <PresentationFormat>Diavetítés a képernyőre (16:9 oldalarány)</PresentationFormat>
  <Paragraphs>130</Paragraphs>
  <Slides>18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18</vt:i4>
      </vt:variant>
    </vt:vector>
  </HeadingPairs>
  <TitlesOfParts>
    <vt:vector size="23" baseType="lpstr">
      <vt:lpstr>Arial</vt:lpstr>
      <vt:lpstr>Verdana</vt:lpstr>
      <vt:lpstr>Times New Roman</vt:lpstr>
      <vt:lpstr>Wingdings</vt:lpstr>
      <vt:lpstr>Deutschfuralle</vt:lpstr>
      <vt:lpstr>Igeidők és jelentéseik, egyidejűség, előidejűség és utóidejűség</vt:lpstr>
      <vt:lpstr>Das Präsens</vt:lpstr>
      <vt:lpstr>Das Präteritum</vt:lpstr>
      <vt:lpstr>Das Perfekt</vt:lpstr>
      <vt:lpstr>Präteritum vs. Perfekt</vt:lpstr>
      <vt:lpstr>Präteritum vs. Perfekt</vt:lpstr>
      <vt:lpstr>Das Plusquamperfekt</vt:lpstr>
      <vt:lpstr>Das Futur I</vt:lpstr>
      <vt:lpstr>Das Futur II</vt:lpstr>
      <vt:lpstr>Das Futur II</vt:lpstr>
      <vt:lpstr>Egyidejűség</vt:lpstr>
      <vt:lpstr>Előidejűség</vt:lpstr>
      <vt:lpstr>Előidejűség</vt:lpstr>
      <vt:lpstr>Vorvergangenheit</vt:lpstr>
      <vt:lpstr>Utóidejűség</vt:lpstr>
      <vt:lpstr>Utóidejűség</vt:lpstr>
      <vt:lpstr>Utóidejűség</vt:lpstr>
      <vt:lpstr>Vége</vt:lpstr>
    </vt:vector>
  </TitlesOfParts>
  <Company>-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Igeidők és jelentéseik</dc:title>
  <dc:creator>Szántai Gábor</dc:creator>
  <cp:lastModifiedBy>Gábor</cp:lastModifiedBy>
  <cp:revision>8</cp:revision>
  <dcterms:created xsi:type="dcterms:W3CDTF">2006-04-06T14:48:42Z</dcterms:created>
  <dcterms:modified xsi:type="dcterms:W3CDTF">2016-01-05T11:21:23Z</dcterms:modified>
</cp:coreProperties>
</file>