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69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de-DE" altLang="hu-H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de-DE" altLang="hu-HU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de-DE" altLang="hu-HU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3E7E4FD6-117A-4EBA-916E-EF52879065E7}" type="slidenum">
              <a:rPr lang="de-DE" altLang="hu-HU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695358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de-DE" altLang="hu-H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de-DE" altLang="hu-HU"/>
          </a:p>
        </p:txBody>
      </p:sp>
      <p:sp>
        <p:nvSpPr>
          <p:cNvPr id="2662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hu-HU" smtClean="0"/>
              <a:t>Mintaszöveg szerkesztése</a:t>
            </a:r>
          </a:p>
          <a:p>
            <a:pPr lvl="1"/>
            <a:r>
              <a:rPr lang="de-DE" altLang="hu-HU" smtClean="0"/>
              <a:t>Második szint</a:t>
            </a:r>
          </a:p>
          <a:p>
            <a:pPr lvl="2"/>
            <a:r>
              <a:rPr lang="de-DE" altLang="hu-HU" smtClean="0"/>
              <a:t>Harmadik szint</a:t>
            </a:r>
          </a:p>
          <a:p>
            <a:pPr lvl="3"/>
            <a:r>
              <a:rPr lang="de-DE" altLang="hu-HU" smtClean="0"/>
              <a:t>Negyedik szint</a:t>
            </a:r>
          </a:p>
          <a:p>
            <a:pPr lvl="4"/>
            <a:r>
              <a:rPr lang="de-DE" altLang="hu-HU" smtClean="0"/>
              <a:t>Ötödik szint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de-DE" altLang="hu-HU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B4EA0B3F-BE32-46F1-897A-B9119598659A}" type="slidenum">
              <a:rPr lang="de-DE" altLang="hu-HU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4277913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CD2329-FC6F-4EA4-8781-AC62EF38C25B}" type="slidenum">
              <a:rPr lang="de-DE" altLang="hu-HU"/>
              <a:pPr/>
              <a:t>6</a:t>
            </a:fld>
            <a:endParaRPr lang="de-DE" altLang="hu-HU"/>
          </a:p>
        </p:txBody>
      </p:sp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143000"/>
            <a:ext cx="7623175" cy="131445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u-HU" altLang="en-US" noProof="0" smtClean="0"/>
              <a:t>Mintacím szerkesztése</a:t>
            </a:r>
            <a:endParaRPr lang="hu-HU" altLang="en-US" noProof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971800"/>
            <a:ext cx="65532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u-HU" altLang="en-US" noProof="0" smtClean="0"/>
              <a:t>Alcím mintájának szerkesztése</a:t>
            </a:r>
            <a:endParaRPr lang="hu-HU" altLang="en-US" noProof="0" smtClean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2729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9827A03-C63D-4FD9-AD83-97BECFF283F6}" type="slidenum">
              <a:rPr lang="de-DE" altLang="hu-HU" smtClean="0"/>
              <a:pPr/>
              <a:t>‹#›</a:t>
            </a:fld>
            <a:endParaRPr lang="de-DE" altLang="hu-HU"/>
          </a:p>
        </p:txBody>
      </p:sp>
      <p:sp>
        <p:nvSpPr>
          <p:cNvPr id="37895" name="Freeform 7"/>
          <p:cNvSpPr>
            <a:spLocks noChangeArrowheads="1"/>
          </p:cNvSpPr>
          <p:nvPr/>
        </p:nvSpPr>
        <p:spPr bwMode="auto">
          <a:xfrm>
            <a:off x="609600" y="914400"/>
            <a:ext cx="7924800" cy="6858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1981201" y="29718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BE812F-D6FA-4B88-804F-5F9E36D6F917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88613434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8DA595-0F89-46BB-B2C3-6DBD510AF5C6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3033723519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8DD66-9477-4E8C-8515-F3BE2A8F948B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327447345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5590C-4ABE-4969-8059-EC3EC91F4699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671677703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21BDA4-956C-4578-8B9B-FD01C02982E5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397021044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49E97-E80C-484C-B726-954751C8FCC4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78161524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622197-B071-4CFB-9693-C360B06E9F29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4563241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A07321-490D-4934-BC61-2E8CA316F148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848395598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8D48C-1592-433F-AB79-0FC5F1883234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79762234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7DEA68-3623-427C-9CE2-B837E4593974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010622489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0939" y="160735"/>
            <a:ext cx="7793037" cy="109656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1182688" y="1513285"/>
            <a:ext cx="7772400" cy="3086100"/>
          </a:xfrm>
        </p:spPr>
        <p:txBody>
          <a:bodyPr/>
          <a:lstStyle/>
          <a:p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1162050" y="4682729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657600" y="4682729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042150" y="4682729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fld id="{4304E04A-462A-4141-842A-14320E95B947}" type="slidenum">
              <a:rPr lang="de-DE" altLang="hu-HU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387041025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de-DE" altLang="hu-H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de-DE" altLang="hu-HU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EDE1610D-4B5D-4EE4-82BA-81537B01DCCC}" type="slidenum">
              <a:rPr lang="de-DE" altLang="hu-HU" smtClean="0"/>
              <a:pPr/>
              <a:t>‹#›</a:t>
            </a:fld>
            <a:endParaRPr lang="de-DE" altLang="hu-HU"/>
          </a:p>
        </p:txBody>
      </p:sp>
      <p:sp>
        <p:nvSpPr>
          <p:cNvPr id="36871" name="Freeform 7"/>
          <p:cNvSpPr>
            <a:spLocks noChangeArrowheads="1"/>
          </p:cNvSpPr>
          <p:nvPr/>
        </p:nvSpPr>
        <p:spPr bwMode="auto">
          <a:xfrm>
            <a:off x="381000" y="171450"/>
            <a:ext cx="8229600" cy="4572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457200" y="46291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ilarsky.sweb.cz/" TargetMode="External"/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altLang="hu-HU"/>
              <a:t>Módbeli segédigék</a:t>
            </a:r>
            <a:endParaRPr lang="de-DE" altLang="hu-H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hu-HU" altLang="hu-HU" sz="2800"/>
              <a:t>Készítette: Szántai Gábor</a:t>
            </a:r>
          </a:p>
          <a:p>
            <a:pPr algn="l">
              <a:lnSpc>
                <a:spcPct val="80000"/>
              </a:lnSpc>
            </a:pPr>
            <a:r>
              <a:rPr lang="hu-HU" altLang="hu-HU" sz="2800">
                <a:hlinkClick r:id="rId2"/>
              </a:rPr>
              <a:t>http://de.uw.hu/index.html</a:t>
            </a:r>
            <a:endParaRPr lang="hu-HU" altLang="hu-HU" sz="2800"/>
          </a:p>
          <a:p>
            <a:pPr algn="l">
              <a:lnSpc>
                <a:spcPct val="80000"/>
              </a:lnSpc>
            </a:pPr>
            <a:r>
              <a:rPr lang="hu-HU" altLang="hu-HU" sz="2800"/>
              <a:t>Német változat: Dr. Jiří Pilarský</a:t>
            </a:r>
          </a:p>
          <a:p>
            <a:pPr algn="l">
              <a:lnSpc>
                <a:spcPct val="80000"/>
              </a:lnSpc>
            </a:pPr>
            <a:r>
              <a:rPr lang="hu-HU" altLang="hu-HU" sz="2800">
                <a:hlinkClick r:id="rId3"/>
              </a:rPr>
              <a:t>http://pilarsky.sweb.cz</a:t>
            </a:r>
            <a:r>
              <a:rPr lang="hu-HU" altLang="hu-HU" sz="2800"/>
              <a:t> </a:t>
            </a:r>
          </a:p>
          <a:p>
            <a:pPr>
              <a:lnSpc>
                <a:spcPct val="80000"/>
              </a:lnSpc>
            </a:pPr>
            <a:endParaRPr lang="de-DE" altLang="hu-HU" sz="28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dürfen (objektív jelentés)</a:t>
            </a:r>
            <a:endParaRPr lang="de-DE" altLang="hu-HU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hu-HU" altLang="hu-HU" sz="2000"/>
              <a:t>Engedély:</a:t>
            </a:r>
          </a:p>
          <a:p>
            <a:pPr marL="990600" lvl="1" indent="-533400">
              <a:lnSpc>
                <a:spcPct val="80000"/>
              </a:lnSpc>
            </a:pPr>
            <a:r>
              <a:rPr lang="hu-HU" altLang="hu-HU" sz="1800"/>
              <a:t>Hier darf man rauchen. </a:t>
            </a:r>
            <a:r>
              <a:rPr lang="hu-HU" altLang="hu-HU" sz="1800">
                <a:solidFill>
                  <a:schemeClr val="folHlink"/>
                </a:solidFill>
              </a:rPr>
              <a:t>(Itt szabad dohányozni.)</a:t>
            </a: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/>
              <a:t>Wir dürfen heute von einer Revolution in der Rechentechnik sprechen</a:t>
            </a:r>
            <a:r>
              <a:rPr lang="hu-HU" altLang="hu-HU" sz="1800"/>
              <a:t>. </a:t>
            </a:r>
            <a:r>
              <a:rPr lang="hu-HU" altLang="hu-HU" sz="1800">
                <a:solidFill>
                  <a:schemeClr val="folHlink"/>
                </a:solidFill>
              </a:rPr>
              <a:t>(Manapság a számítás-technika forradalmáról beszélhetünk.)</a:t>
            </a:r>
            <a:r>
              <a:rPr lang="hu-HU" altLang="hu-HU" sz="1800"/>
              <a:t> </a:t>
            </a:r>
            <a:r>
              <a:rPr lang="hu-HU" altLang="hu-HU" sz="1800">
                <a:solidFill>
                  <a:schemeClr val="hlink"/>
                </a:solidFill>
                <a:cs typeface="Tahoma" pitchFamily="34" charset="0"/>
              </a:rPr>
              <a:t>≈ können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hu-HU" altLang="hu-HU" sz="2000">
                <a:cs typeface="Tahoma" pitchFamily="34" charset="0"/>
              </a:rPr>
              <a:t>Udvarias kérdés:</a:t>
            </a:r>
          </a:p>
          <a:p>
            <a:pPr marL="990600" lvl="1" indent="-533400">
              <a:lnSpc>
                <a:spcPct val="80000"/>
              </a:lnSpc>
            </a:pPr>
            <a:r>
              <a:rPr lang="hu-HU" altLang="hu-HU" sz="1800">
                <a:cs typeface="Tahoma" pitchFamily="34" charset="0"/>
              </a:rPr>
              <a:t>Darf ich Sie um Feuer bitten? </a:t>
            </a:r>
            <a:r>
              <a:rPr lang="hu-HU" altLang="hu-HU" sz="1800">
                <a:solidFill>
                  <a:schemeClr val="folHlink"/>
                </a:solidFill>
                <a:cs typeface="Tahoma" pitchFamily="34" charset="0"/>
              </a:rPr>
              <a:t>(Kérhetek Öntől tüzet?)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hu-HU" altLang="hu-HU" sz="2000">
                <a:cs typeface="Tahoma" pitchFamily="34" charset="0"/>
              </a:rPr>
              <a:t>Tiltás (dürfen + nicht):</a:t>
            </a: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>
                <a:cs typeface="Tahoma" pitchFamily="34" charset="0"/>
              </a:rPr>
              <a:t>Hier darf man die Straße nicht überqueren</a:t>
            </a:r>
            <a:r>
              <a:rPr lang="hu-HU" altLang="hu-HU" sz="1800">
                <a:cs typeface="Tahoma" pitchFamily="34" charset="0"/>
              </a:rPr>
              <a:t>. </a:t>
            </a:r>
            <a:r>
              <a:rPr lang="hu-HU" altLang="hu-HU" sz="1800">
                <a:solidFill>
                  <a:schemeClr val="folHlink"/>
                </a:solidFill>
                <a:cs typeface="Tahoma" pitchFamily="34" charset="0"/>
              </a:rPr>
              <a:t>(Itt tilos áthaladni az utcán.)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endParaRPr lang="de-DE" altLang="hu-HU" sz="20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dürfen (szubjektív jelentés)</a:t>
            </a:r>
            <a:endParaRPr lang="de-DE" altLang="hu-HU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hu-HU" altLang="hu-HU" sz="2000" dirty="0"/>
              <a:t>Valószínűség (75% valóságérték) (</a:t>
            </a:r>
            <a:r>
              <a:rPr lang="hu-HU" altLang="hu-HU" sz="2000" dirty="0" err="1"/>
              <a:t>Konjunktiv</a:t>
            </a:r>
            <a:r>
              <a:rPr lang="hu-HU" altLang="hu-HU" sz="2000" dirty="0"/>
              <a:t> </a:t>
            </a:r>
            <a:r>
              <a:rPr lang="hu-HU" altLang="hu-HU" sz="2000" dirty="0" err="1"/>
              <a:t>Präteritum</a:t>
            </a:r>
            <a:r>
              <a:rPr lang="hu-HU" altLang="hu-HU" sz="2000" dirty="0"/>
              <a:t>):</a:t>
            </a:r>
          </a:p>
          <a:p>
            <a:pPr marL="990600" lvl="1" indent="-533400"/>
            <a:r>
              <a:rPr lang="hu-HU" altLang="hu-HU" sz="1800" dirty="0"/>
              <a:t>Peter </a:t>
            </a:r>
            <a:r>
              <a:rPr lang="hu-HU" altLang="hu-HU" sz="1800" dirty="0" err="1"/>
              <a:t>dürfte</a:t>
            </a:r>
            <a:r>
              <a:rPr lang="hu-HU" altLang="hu-HU" sz="1800" dirty="0"/>
              <a:t> </a:t>
            </a:r>
            <a:r>
              <a:rPr lang="hu-HU" altLang="hu-HU" sz="1800" dirty="0" err="1"/>
              <a:t>krank</a:t>
            </a:r>
            <a:r>
              <a:rPr lang="hu-HU" altLang="hu-HU" sz="1800" dirty="0"/>
              <a:t> </a:t>
            </a:r>
            <a:r>
              <a:rPr lang="hu-HU" altLang="hu-HU" sz="1800" dirty="0" err="1"/>
              <a:t>sein</a:t>
            </a:r>
            <a:r>
              <a:rPr lang="hu-HU" altLang="hu-HU" sz="1800" dirty="0"/>
              <a:t>. </a:t>
            </a:r>
            <a:r>
              <a:rPr lang="hu-HU" altLang="hu-HU" sz="1800" dirty="0">
                <a:solidFill>
                  <a:schemeClr val="folHlink"/>
                </a:solidFill>
              </a:rPr>
              <a:t>(Péter valószínűleg beteg.)</a:t>
            </a:r>
            <a:endParaRPr lang="de-DE" altLang="hu-HU" sz="18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können (objektív jelentés)</a:t>
            </a:r>
            <a:endParaRPr lang="de-DE" altLang="hu-HU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u-HU" altLang="hu-HU" sz="2000" dirty="0"/>
              <a:t>Lehetőség:</a:t>
            </a:r>
          </a:p>
          <a:p>
            <a:pPr marL="990600" lvl="1" indent="-533400">
              <a:lnSpc>
                <a:spcPct val="90000"/>
              </a:lnSpc>
            </a:pPr>
            <a:r>
              <a:rPr lang="hu-HU" altLang="hu-HU" sz="1800" dirty="0" err="1"/>
              <a:t>Wir</a:t>
            </a:r>
            <a:r>
              <a:rPr lang="hu-HU" altLang="hu-HU" sz="1800" dirty="0"/>
              <a:t> </a:t>
            </a:r>
            <a:r>
              <a:rPr lang="hu-HU" altLang="hu-HU" sz="1800" dirty="0" err="1"/>
              <a:t>können</a:t>
            </a:r>
            <a:r>
              <a:rPr lang="hu-HU" altLang="hu-HU" sz="1800" dirty="0"/>
              <a:t> </a:t>
            </a:r>
            <a:r>
              <a:rPr lang="hu-HU" altLang="hu-HU" sz="1800" dirty="0" err="1"/>
              <a:t>heute</a:t>
            </a:r>
            <a:r>
              <a:rPr lang="hu-HU" altLang="hu-HU" sz="1800" dirty="0"/>
              <a:t> </a:t>
            </a:r>
            <a:r>
              <a:rPr lang="hu-HU" altLang="hu-HU" sz="1800" dirty="0" err="1"/>
              <a:t>baden</a:t>
            </a:r>
            <a:r>
              <a:rPr lang="hu-HU" altLang="hu-HU" sz="1800" dirty="0"/>
              <a:t> </a:t>
            </a:r>
            <a:r>
              <a:rPr lang="hu-HU" altLang="hu-HU" sz="1800" dirty="0" err="1"/>
              <a:t>gehen</a:t>
            </a:r>
            <a:r>
              <a:rPr lang="hu-HU" altLang="hu-HU" sz="1800" dirty="0"/>
              <a:t>. </a:t>
            </a:r>
            <a:r>
              <a:rPr lang="hu-HU" altLang="hu-HU" sz="1800" dirty="0">
                <a:solidFill>
                  <a:schemeClr val="folHlink"/>
                </a:solidFill>
              </a:rPr>
              <a:t>(Ma mehetünk fürödni.)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u-HU" altLang="hu-HU" sz="2000" dirty="0"/>
              <a:t>Képesség: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800" dirty="0"/>
              <a:t>Ich kann nicht mehr mitmachen, ich bin zu erschöpft</a:t>
            </a:r>
            <a:r>
              <a:rPr lang="hu-HU" altLang="hu-HU" sz="1800" dirty="0"/>
              <a:t>. </a:t>
            </a:r>
            <a:r>
              <a:rPr lang="hu-HU" altLang="hu-HU" sz="1800" dirty="0">
                <a:solidFill>
                  <a:schemeClr val="folHlink"/>
                </a:solidFill>
              </a:rPr>
              <a:t>(Már nem tudok részt venni, túlságosan kimerült vagyok.)</a:t>
            </a:r>
            <a:endParaRPr lang="hu-HU" altLang="hu-HU" sz="1800" dirty="0"/>
          </a:p>
          <a:p>
            <a:pPr marL="990600" lvl="1" indent="-533400">
              <a:lnSpc>
                <a:spcPct val="90000"/>
              </a:lnSpc>
            </a:pPr>
            <a:r>
              <a:rPr lang="de-DE" altLang="hu-HU" sz="1800" dirty="0"/>
              <a:t>Ich kann den Brief nicht lesen, er ist auf chinesisch.</a:t>
            </a:r>
            <a:r>
              <a:rPr lang="hu-HU" altLang="hu-HU" sz="1800" dirty="0"/>
              <a:t> </a:t>
            </a:r>
            <a:r>
              <a:rPr lang="hu-HU" altLang="hu-HU" sz="1800" dirty="0">
                <a:solidFill>
                  <a:schemeClr val="folHlink"/>
                </a:solidFill>
              </a:rPr>
              <a:t>(Nem tudom elolvasni a levelet, kínaiul van.)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u-HU" altLang="hu-HU" sz="2000" dirty="0"/>
              <a:t>Engedély: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800" dirty="0"/>
              <a:t>Wer fertig ist, kann nach Hause gehen.</a:t>
            </a:r>
            <a:r>
              <a:rPr lang="hu-HU" altLang="hu-HU" sz="1800" dirty="0"/>
              <a:t> </a:t>
            </a:r>
            <a:r>
              <a:rPr lang="hu-HU" altLang="hu-HU" sz="1800" dirty="0">
                <a:solidFill>
                  <a:schemeClr val="folHlink"/>
                </a:solidFill>
              </a:rPr>
              <a:t>(Aki elkészült, haza mehet.)</a:t>
            </a:r>
            <a:r>
              <a:rPr lang="hu-HU" altLang="hu-HU" sz="1800" dirty="0"/>
              <a:t> </a:t>
            </a:r>
            <a:r>
              <a:rPr lang="hu-HU" altLang="hu-HU" sz="1800" dirty="0">
                <a:solidFill>
                  <a:schemeClr val="hlink"/>
                </a:solidFill>
                <a:cs typeface="Tahoma" pitchFamily="34" charset="0"/>
              </a:rPr>
              <a:t>≈ </a:t>
            </a:r>
            <a:r>
              <a:rPr lang="hu-HU" altLang="hu-HU" sz="1800" dirty="0" err="1">
                <a:solidFill>
                  <a:schemeClr val="hlink"/>
                </a:solidFill>
                <a:cs typeface="Tahoma" pitchFamily="34" charset="0"/>
              </a:rPr>
              <a:t>dürfen</a:t>
            </a:r>
            <a:endParaRPr lang="hu-HU" altLang="hu-HU" sz="1800" dirty="0">
              <a:solidFill>
                <a:schemeClr val="hlink"/>
              </a:solidFill>
              <a:cs typeface="Tahoma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können (szubjektív jelentés)</a:t>
            </a:r>
            <a:endParaRPr lang="de-DE" altLang="hu-HU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hu-HU" altLang="hu-HU" sz="2000" dirty="0"/>
              <a:t>Bizonytalanság (25% valóságérték) (</a:t>
            </a:r>
            <a:r>
              <a:rPr lang="hu-HU" altLang="hu-HU" sz="2000" dirty="0" err="1"/>
              <a:t>Indikativ</a:t>
            </a:r>
            <a:r>
              <a:rPr lang="hu-HU" altLang="hu-HU" sz="2000" dirty="0"/>
              <a:t>):</a:t>
            </a:r>
          </a:p>
          <a:p>
            <a:pPr marL="990600" lvl="1" indent="-533400"/>
            <a:r>
              <a:rPr lang="hu-HU" altLang="hu-HU" sz="1800" dirty="0"/>
              <a:t>Peter </a:t>
            </a:r>
            <a:r>
              <a:rPr lang="hu-HU" altLang="hu-HU" sz="1800" dirty="0" err="1"/>
              <a:t>kann</a:t>
            </a:r>
            <a:r>
              <a:rPr lang="hu-HU" altLang="hu-HU" sz="1800" dirty="0"/>
              <a:t> </a:t>
            </a:r>
            <a:r>
              <a:rPr lang="hu-HU" altLang="hu-HU" sz="1800" dirty="0" err="1"/>
              <a:t>krank</a:t>
            </a:r>
            <a:r>
              <a:rPr lang="hu-HU" altLang="hu-HU" sz="1800" dirty="0"/>
              <a:t> </a:t>
            </a:r>
            <a:r>
              <a:rPr lang="hu-HU" altLang="hu-HU" sz="1800" dirty="0" err="1"/>
              <a:t>sein</a:t>
            </a:r>
            <a:r>
              <a:rPr lang="hu-HU" altLang="hu-HU" sz="1800" dirty="0"/>
              <a:t>. </a:t>
            </a:r>
            <a:r>
              <a:rPr lang="hu-HU" altLang="hu-HU" sz="1800" dirty="0">
                <a:solidFill>
                  <a:schemeClr val="folHlink"/>
                </a:solidFill>
              </a:rPr>
              <a:t>(Lehet, hogy Péter beteg.)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hu-HU" altLang="hu-HU" sz="2000" dirty="0"/>
              <a:t>Eshetőség (&lt;25% valóságérték) (</a:t>
            </a:r>
            <a:r>
              <a:rPr lang="hu-HU" altLang="hu-HU" sz="2000" dirty="0" err="1"/>
              <a:t>Konjunktiv</a:t>
            </a:r>
            <a:r>
              <a:rPr lang="hu-HU" altLang="hu-HU" sz="2000" dirty="0"/>
              <a:t> </a:t>
            </a:r>
            <a:r>
              <a:rPr lang="hu-HU" altLang="hu-HU" sz="2000" dirty="0" err="1"/>
              <a:t>Präteritum</a:t>
            </a:r>
            <a:r>
              <a:rPr lang="hu-HU" altLang="hu-HU" sz="2000" dirty="0"/>
              <a:t>):</a:t>
            </a:r>
          </a:p>
          <a:p>
            <a:pPr marL="990600" lvl="1" indent="-533400"/>
            <a:r>
              <a:rPr lang="hu-HU" altLang="hu-HU" sz="1800" dirty="0"/>
              <a:t>Peter </a:t>
            </a:r>
            <a:r>
              <a:rPr lang="hu-HU" altLang="hu-HU" sz="1800" dirty="0" err="1"/>
              <a:t>könnte</a:t>
            </a:r>
            <a:r>
              <a:rPr lang="hu-HU" altLang="hu-HU" sz="1800" dirty="0"/>
              <a:t> </a:t>
            </a:r>
            <a:r>
              <a:rPr lang="hu-HU" altLang="hu-HU" sz="1800" dirty="0" err="1"/>
              <a:t>krank</a:t>
            </a:r>
            <a:r>
              <a:rPr lang="hu-HU" altLang="hu-HU" sz="1800" dirty="0"/>
              <a:t> </a:t>
            </a:r>
            <a:r>
              <a:rPr lang="hu-HU" altLang="hu-HU" sz="1800" dirty="0" err="1"/>
              <a:t>sein</a:t>
            </a:r>
            <a:r>
              <a:rPr lang="hu-HU" altLang="hu-HU" sz="1800" dirty="0"/>
              <a:t>. </a:t>
            </a:r>
            <a:r>
              <a:rPr lang="hu-HU" altLang="hu-HU" sz="1800" dirty="0">
                <a:solidFill>
                  <a:schemeClr val="folHlink"/>
                </a:solidFill>
              </a:rPr>
              <a:t>(Nincs kizárva, hogy Péter beteg.)</a:t>
            </a:r>
            <a:endParaRPr lang="de-DE" altLang="hu-HU" sz="18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mögen (objektív jelentés)</a:t>
            </a:r>
            <a:endParaRPr lang="de-DE" altLang="hu-HU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347614"/>
            <a:ext cx="7772400" cy="3218259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hu-HU" altLang="hu-HU" sz="1800" dirty="0"/>
              <a:t>Kívánság (</a:t>
            </a:r>
            <a:r>
              <a:rPr lang="hu-HU" altLang="hu-HU" sz="1800" dirty="0" err="1"/>
              <a:t>Konjunktiv</a:t>
            </a:r>
            <a:r>
              <a:rPr lang="hu-HU" altLang="hu-HU" sz="1800" dirty="0"/>
              <a:t> </a:t>
            </a:r>
            <a:r>
              <a:rPr lang="hu-HU" altLang="hu-HU" sz="1800" dirty="0" err="1"/>
              <a:t>Präteritum</a:t>
            </a:r>
            <a:r>
              <a:rPr lang="hu-HU" altLang="hu-HU" sz="1800" dirty="0"/>
              <a:t>) - csak jelen idő:</a:t>
            </a:r>
          </a:p>
          <a:p>
            <a:pPr marL="990600" lvl="1" indent="-533400">
              <a:lnSpc>
                <a:spcPct val="80000"/>
              </a:lnSpc>
            </a:pPr>
            <a:r>
              <a:rPr lang="de-DE" altLang="hu-HU" sz="1600" dirty="0"/>
              <a:t>Ich möchte einmal Afrika kennen lernen</a:t>
            </a:r>
            <a:r>
              <a:rPr lang="hu-HU" altLang="hu-HU" sz="1600" dirty="0"/>
              <a:t>. </a:t>
            </a:r>
            <a:r>
              <a:rPr lang="hu-HU" altLang="hu-HU" sz="1600" dirty="0">
                <a:solidFill>
                  <a:schemeClr val="folHlink"/>
                </a:solidFill>
              </a:rPr>
              <a:t>(Egyszer szeretném megismerni Afrikát.)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hu-HU" altLang="hu-HU" sz="1800" dirty="0"/>
              <a:t>Kívánság 3. személynek (</a:t>
            </a:r>
            <a:r>
              <a:rPr lang="hu-HU" altLang="hu-HU" sz="1800" dirty="0" err="1"/>
              <a:t>Konjunktiv</a:t>
            </a:r>
            <a:r>
              <a:rPr lang="hu-HU" altLang="hu-HU" sz="1800" dirty="0"/>
              <a:t> </a:t>
            </a:r>
            <a:r>
              <a:rPr lang="hu-HU" altLang="hu-HU" sz="1800" dirty="0" err="1"/>
              <a:t>Präsens</a:t>
            </a:r>
            <a:r>
              <a:rPr lang="hu-HU" altLang="hu-HU" sz="1800" dirty="0"/>
              <a:t>):</a:t>
            </a:r>
          </a:p>
          <a:p>
            <a:pPr marL="990600" lvl="1" indent="-533400">
              <a:lnSpc>
                <a:spcPct val="80000"/>
              </a:lnSpc>
            </a:pPr>
            <a:r>
              <a:rPr lang="de-DE" altLang="hu-HU" sz="1600" dirty="0"/>
              <a:t>Möge sie glücklich werden!</a:t>
            </a:r>
            <a:r>
              <a:rPr lang="hu-HU" altLang="hu-HU" sz="1600" dirty="0"/>
              <a:t> </a:t>
            </a:r>
            <a:r>
              <a:rPr lang="hu-HU" altLang="hu-HU" sz="1600" dirty="0">
                <a:solidFill>
                  <a:schemeClr val="folHlink"/>
                </a:solidFill>
              </a:rPr>
              <a:t>(Legyen ő boldog!)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hu-HU" altLang="hu-HU" sz="1800" dirty="0"/>
              <a:t>Irreális óhajtó mondat:</a:t>
            </a:r>
          </a:p>
          <a:p>
            <a:pPr marL="990600" lvl="1" indent="-533400">
              <a:lnSpc>
                <a:spcPct val="80000"/>
              </a:lnSpc>
            </a:pPr>
            <a:r>
              <a:rPr lang="de-DE" altLang="hu-HU" sz="1600" dirty="0"/>
              <a:t>Möchte es doch bald regnen!</a:t>
            </a:r>
            <a:r>
              <a:rPr lang="hu-HU" altLang="hu-HU" sz="1600" dirty="0"/>
              <a:t> </a:t>
            </a:r>
            <a:r>
              <a:rPr lang="hu-HU" altLang="hu-HU" sz="1600" dirty="0">
                <a:solidFill>
                  <a:schemeClr val="folHlink"/>
                </a:solidFill>
              </a:rPr>
              <a:t>(Bárcsak mielőbb esne az eső!)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hu-HU" altLang="hu-HU" sz="1800" dirty="0"/>
              <a:t>Kedvtelenség / (Kedv):</a:t>
            </a:r>
          </a:p>
          <a:p>
            <a:pPr marL="990600" lvl="1" indent="-533400">
              <a:lnSpc>
                <a:spcPct val="80000"/>
              </a:lnSpc>
            </a:pPr>
            <a:r>
              <a:rPr lang="de-DE" altLang="hu-HU" sz="1600" dirty="0"/>
              <a:t>Sie mag nicht mit dem Flugzeug fliegen.</a:t>
            </a:r>
            <a:r>
              <a:rPr lang="hu-HU" altLang="hu-HU" sz="1600" dirty="0"/>
              <a:t> </a:t>
            </a:r>
            <a:r>
              <a:rPr lang="hu-HU" altLang="hu-HU" sz="1600" dirty="0">
                <a:solidFill>
                  <a:schemeClr val="folHlink"/>
                </a:solidFill>
              </a:rPr>
              <a:t>(Nem szeret repülőgéppel utazni.)</a:t>
            </a:r>
          </a:p>
          <a:p>
            <a:pPr marL="990600" lvl="1" indent="-533400">
              <a:lnSpc>
                <a:spcPct val="80000"/>
              </a:lnSpc>
            </a:pPr>
            <a:r>
              <a:rPr lang="hu-HU" altLang="hu-HU" sz="1600" dirty="0"/>
              <a:t>(*) </a:t>
            </a:r>
            <a:r>
              <a:rPr lang="hu-HU" altLang="hu-HU" sz="1600" dirty="0" err="1"/>
              <a:t>Ich</a:t>
            </a:r>
            <a:r>
              <a:rPr lang="hu-HU" altLang="hu-HU" sz="1600" dirty="0"/>
              <a:t> mag singen. </a:t>
            </a:r>
            <a:r>
              <a:rPr lang="hu-HU" altLang="hu-HU" sz="1600" dirty="0">
                <a:sym typeface="Wingdings" pitchFamily="2" charset="2"/>
              </a:rPr>
              <a:t> </a:t>
            </a:r>
            <a:r>
              <a:rPr lang="hu-HU" altLang="hu-HU" sz="1600" dirty="0" err="1">
                <a:sym typeface="Wingdings" pitchFamily="2" charset="2"/>
              </a:rPr>
              <a:t>Ich</a:t>
            </a:r>
            <a:r>
              <a:rPr lang="hu-HU" altLang="hu-HU" sz="1600" dirty="0">
                <a:sym typeface="Wingdings" pitchFamily="2" charset="2"/>
              </a:rPr>
              <a:t> </a:t>
            </a:r>
            <a:r>
              <a:rPr lang="hu-HU" altLang="hu-HU" sz="1600" dirty="0" err="1">
                <a:sym typeface="Wingdings" pitchFamily="2" charset="2"/>
              </a:rPr>
              <a:t>singe</a:t>
            </a:r>
            <a:r>
              <a:rPr lang="hu-HU" altLang="hu-HU" sz="1600" dirty="0">
                <a:sym typeface="Wingdings" pitchFamily="2" charset="2"/>
              </a:rPr>
              <a:t> </a:t>
            </a:r>
            <a:r>
              <a:rPr lang="hu-HU" altLang="hu-HU" sz="1600" dirty="0" err="1">
                <a:sym typeface="Wingdings" pitchFamily="2" charset="2"/>
              </a:rPr>
              <a:t>gern</a:t>
            </a:r>
            <a:r>
              <a:rPr lang="hu-HU" altLang="hu-HU" sz="1600" dirty="0">
                <a:sym typeface="Wingdings" pitchFamily="2" charset="2"/>
              </a:rPr>
              <a:t>. </a:t>
            </a:r>
            <a:r>
              <a:rPr lang="hu-HU" altLang="hu-HU" sz="1600" dirty="0">
                <a:solidFill>
                  <a:schemeClr val="folHlink"/>
                </a:solidFill>
                <a:sym typeface="Wingdings" pitchFamily="2" charset="2"/>
              </a:rPr>
              <a:t>(Szeretek énekelni.)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hu-HU" altLang="hu-HU" sz="800" dirty="0"/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de-DE" altLang="hu-HU" sz="800" dirty="0"/>
              <a:t>(*): </a:t>
            </a:r>
            <a:r>
              <a:rPr lang="de-DE" altLang="hu-HU" sz="800" dirty="0" err="1"/>
              <a:t>nyelvtanilag</a:t>
            </a:r>
            <a:r>
              <a:rPr lang="de-DE" altLang="hu-HU" sz="800" dirty="0"/>
              <a:t> </a:t>
            </a:r>
            <a:r>
              <a:rPr lang="de-DE" altLang="hu-HU" sz="800" dirty="0" err="1"/>
              <a:t>nem</a:t>
            </a:r>
            <a:r>
              <a:rPr lang="de-DE" altLang="hu-HU" sz="800" dirty="0"/>
              <a:t> </a:t>
            </a:r>
            <a:r>
              <a:rPr lang="de-DE" altLang="hu-HU" sz="800" dirty="0" err="1"/>
              <a:t>teljesen</a:t>
            </a:r>
            <a:r>
              <a:rPr lang="de-DE" altLang="hu-HU" sz="800" dirty="0"/>
              <a:t> </a:t>
            </a:r>
            <a:r>
              <a:rPr lang="de-DE" altLang="hu-HU" sz="800" dirty="0" err="1"/>
              <a:t>elfogadható</a:t>
            </a:r>
            <a:endParaRPr lang="de-DE" altLang="hu-HU" sz="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mögen (objektív jelentés)</a:t>
            </a:r>
            <a:endParaRPr lang="de-DE" altLang="hu-HU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AutoNum type="arabicPeriod" startAt="5"/>
            </a:pPr>
            <a:r>
              <a:rPr lang="hu-HU" altLang="hu-HU" sz="2000"/>
              <a:t>Nem kielégítő ellenérv:</a:t>
            </a: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/>
              <a:t>Wie dumm er auch sein mag / möge, so einen Fehler wird er nicht begehen.</a:t>
            </a:r>
            <a:r>
              <a:rPr lang="hu-HU" altLang="hu-HU" sz="1800"/>
              <a:t> </a:t>
            </a:r>
            <a:r>
              <a:rPr lang="hu-HU" altLang="hu-HU" sz="1800">
                <a:solidFill>
                  <a:schemeClr val="folHlink"/>
                </a:solidFill>
              </a:rPr>
              <a:t>(Bármennyire is buta, ilyen hibát nem fog elkövetni.)</a:t>
            </a:r>
            <a:endParaRPr lang="de-DE" altLang="hu-HU" sz="1800">
              <a:solidFill>
                <a:schemeClr val="folHlink"/>
              </a:solidFill>
            </a:endParaRP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/>
              <a:t>Seine Worte mochten wahr sein, sie ließen uns aber kalt.</a:t>
            </a:r>
            <a:r>
              <a:rPr lang="hu-HU" altLang="hu-HU" sz="1800"/>
              <a:t> </a:t>
            </a:r>
            <a:r>
              <a:rPr lang="hu-HU" altLang="hu-HU" sz="1800">
                <a:solidFill>
                  <a:schemeClr val="folHlink"/>
                </a:solidFill>
              </a:rPr>
              <a:t>(Bármennyire is igaz volt amit mondott, minket hidegen hagyott.)</a:t>
            </a:r>
            <a:endParaRPr lang="de-DE" altLang="hu-HU" sz="1800">
              <a:solidFill>
                <a:schemeClr val="folHlink"/>
              </a:solidFill>
            </a:endParaRP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/>
              <a:t>Mag es auch kalt sein, ich komme trotzdem.</a:t>
            </a:r>
            <a:r>
              <a:rPr lang="hu-HU" altLang="hu-HU" sz="1800"/>
              <a:t> </a:t>
            </a:r>
            <a:r>
              <a:rPr lang="hu-HU" altLang="hu-HU" sz="1800">
                <a:solidFill>
                  <a:schemeClr val="folHlink"/>
                </a:solidFill>
              </a:rPr>
              <a:t>(Lehet hideg is, én mégis jövök.)</a:t>
            </a:r>
            <a:endParaRPr lang="de-DE" altLang="hu-HU" sz="1800">
              <a:solidFill>
                <a:schemeClr val="folHlink"/>
              </a:solidFill>
            </a:endParaRP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/>
              <a:t>Man mochte rechnen, wie man wollte, das Geld reichte nicht aus.</a:t>
            </a:r>
            <a:r>
              <a:rPr lang="hu-HU" altLang="hu-HU" sz="1800"/>
              <a:t> </a:t>
            </a:r>
            <a:r>
              <a:rPr lang="hu-HU" altLang="hu-HU" sz="1800">
                <a:solidFill>
                  <a:schemeClr val="folHlink"/>
                </a:solidFill>
              </a:rPr>
              <a:t>(Bárhogy is számolunk, a pénz nem lesz elég.)</a:t>
            </a:r>
            <a:endParaRPr lang="de-DE" altLang="hu-HU" sz="1800">
              <a:solidFill>
                <a:schemeClr val="folHlink"/>
              </a:solidFill>
            </a:endParaRP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/>
              <a:t>Ich mag tun, was ich will, es ist ihm nichts recht.</a:t>
            </a:r>
            <a:r>
              <a:rPr lang="hu-HU" altLang="hu-HU" sz="1800"/>
              <a:t> </a:t>
            </a:r>
            <a:r>
              <a:rPr lang="hu-HU" altLang="hu-HU" sz="1800">
                <a:solidFill>
                  <a:schemeClr val="folHlink"/>
                </a:solidFill>
              </a:rPr>
              <a:t>(Bármit is teszek, számára az nem lesz helyénvaló.)</a:t>
            </a:r>
            <a:endParaRPr lang="de-DE" altLang="hu-HU" sz="1800">
              <a:solidFill>
                <a:schemeClr val="folHlink"/>
              </a:solidFill>
            </a:endParaRP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/>
              <a:t>Mag kommen, was will, ich bleibe.</a:t>
            </a:r>
            <a:r>
              <a:rPr lang="hu-HU" altLang="hu-HU" sz="1800"/>
              <a:t> </a:t>
            </a:r>
            <a:r>
              <a:rPr lang="hu-HU" altLang="hu-HU" sz="1800">
                <a:solidFill>
                  <a:schemeClr val="folHlink"/>
                </a:solidFill>
              </a:rPr>
              <a:t>(Bármi is jön, én maradok.)</a:t>
            </a:r>
            <a:endParaRPr lang="de-DE" altLang="hu-HU" sz="1800">
              <a:solidFill>
                <a:schemeClr val="folHlink"/>
              </a:solidFill>
            </a:endParaRPr>
          </a:p>
          <a:p>
            <a:pPr marL="990600" lvl="1" indent="-533400">
              <a:lnSpc>
                <a:spcPct val="80000"/>
              </a:lnSpc>
            </a:pPr>
            <a:endParaRPr lang="de-DE" altLang="hu-HU" sz="18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mögen (objektív jelentés)</a:t>
            </a:r>
            <a:endParaRPr lang="de-DE" altLang="hu-HU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AutoNum type="arabicPeriod" startAt="6"/>
            </a:pPr>
            <a:r>
              <a:rPr lang="hu-HU" altLang="hu-HU" sz="2000"/>
              <a:t>Függő beszédbeli felszólítás:</a:t>
            </a: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/>
              <a:t>Er hat mir gesagt, ich möge</a:t>
            </a:r>
            <a:r>
              <a:rPr lang="hu-HU" altLang="hu-HU" sz="1800" baseline="30000"/>
              <a:t>1</a:t>
            </a:r>
            <a:r>
              <a:rPr lang="de-DE" altLang="hu-HU" sz="1800"/>
              <a:t> auf ihn warten.</a:t>
            </a:r>
            <a:r>
              <a:rPr lang="hu-HU" altLang="hu-HU" sz="1800"/>
              <a:t> </a:t>
            </a:r>
            <a:r>
              <a:rPr lang="hu-HU" altLang="hu-HU" sz="1800">
                <a:solidFill>
                  <a:schemeClr val="folHlink"/>
                </a:solidFill>
              </a:rPr>
              <a:t>(Azt mondta nekem, hogy aztán várjak rá!)</a:t>
            </a: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/>
              <a:t>Er hat mir gesagt, ich möchte</a:t>
            </a:r>
            <a:r>
              <a:rPr lang="hu-HU" altLang="hu-HU" sz="1800" baseline="30000"/>
              <a:t>2</a:t>
            </a:r>
            <a:r>
              <a:rPr lang="de-DE" altLang="hu-HU" sz="1800"/>
              <a:t> auf ihn warten.</a:t>
            </a:r>
            <a:r>
              <a:rPr lang="hu-HU" altLang="hu-HU" sz="1800"/>
              <a:t> </a:t>
            </a:r>
            <a:r>
              <a:rPr lang="hu-HU" altLang="hu-HU" sz="1800">
                <a:solidFill>
                  <a:schemeClr val="folHlink"/>
                </a:solidFill>
              </a:rPr>
              <a:t>(Azt mondta nekem, hogy legyek szíves várni rá.)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 startAt="6"/>
            </a:pPr>
            <a:r>
              <a:rPr lang="hu-HU" altLang="hu-HU" sz="2000"/>
              <a:t>Közömbösség:</a:t>
            </a: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/>
              <a:t>Mag er doch gehen, wohin er will.</a:t>
            </a:r>
            <a:r>
              <a:rPr lang="hu-HU" altLang="hu-HU" sz="1800"/>
              <a:t> </a:t>
            </a:r>
            <a:r>
              <a:rPr lang="hu-HU" altLang="hu-HU" sz="1800">
                <a:solidFill>
                  <a:schemeClr val="folHlink"/>
                </a:solidFill>
              </a:rPr>
              <a:t>(Menjen csak, ahova akar!)</a:t>
            </a:r>
            <a:endParaRPr lang="de-DE" altLang="hu-HU" sz="1800">
              <a:solidFill>
                <a:schemeClr val="folHlink"/>
              </a:solidFill>
            </a:endParaRPr>
          </a:p>
          <a:p>
            <a:pPr marL="990600" lvl="1" indent="-533400">
              <a:lnSpc>
                <a:spcPct val="80000"/>
              </a:lnSpc>
            </a:pPr>
            <a:r>
              <a:rPr lang="de-DE" altLang="hu-HU" sz="1800"/>
              <a:t>Er mag nur kommen!</a:t>
            </a:r>
            <a:r>
              <a:rPr lang="hu-HU" altLang="hu-HU" sz="1800"/>
              <a:t> </a:t>
            </a:r>
            <a:r>
              <a:rPr lang="hu-HU" altLang="hu-HU" sz="1800">
                <a:solidFill>
                  <a:schemeClr val="folHlink"/>
                </a:solidFill>
              </a:rPr>
              <a:t>(Jöjjön csak!)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hu-HU" altLang="hu-HU" sz="800"/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de-DE" altLang="hu-HU" sz="800"/>
              <a:t>1: türelmetlenül sürgető felszólítás</a:t>
            </a:r>
            <a:endParaRPr lang="hu-HU" altLang="hu-HU" sz="800"/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de-DE" altLang="hu-HU" sz="800"/>
              <a:t>2: udvarias felszólítás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mögen (szubjektív jelentés)</a:t>
            </a:r>
            <a:endParaRPr lang="de-DE" altLang="hu-HU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hu-HU" altLang="hu-HU" sz="2000"/>
              <a:t>Feltevés (50% valóságérték) (Indikativ):</a:t>
            </a:r>
          </a:p>
          <a:p>
            <a:pPr marL="990600" lvl="1" indent="-533400"/>
            <a:r>
              <a:rPr lang="hu-HU" altLang="hu-HU" sz="1800"/>
              <a:t>Peter mag krank sein. </a:t>
            </a:r>
            <a:r>
              <a:rPr lang="hu-HU" altLang="hu-HU" sz="1800">
                <a:solidFill>
                  <a:schemeClr val="folHlink"/>
                </a:solidFill>
              </a:rPr>
              <a:t>(Péter talán beteg.)</a:t>
            </a:r>
            <a:endParaRPr lang="de-DE" altLang="hu-HU" sz="180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müssen (objektív jelentés)</a:t>
            </a:r>
            <a:endParaRPr lang="de-DE" altLang="hu-HU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u-HU" altLang="hu-HU" sz="2000" dirty="0"/>
              <a:t>Szükség, kényszerűség: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800" dirty="0"/>
              <a:t>Ich muss noch meine Eltern besuchen.</a:t>
            </a:r>
            <a:r>
              <a:rPr lang="hu-HU" altLang="hu-HU" sz="1800" dirty="0"/>
              <a:t> </a:t>
            </a:r>
            <a:r>
              <a:rPr lang="hu-HU" altLang="hu-HU" sz="1800" dirty="0">
                <a:solidFill>
                  <a:schemeClr val="folHlink"/>
                </a:solidFill>
              </a:rPr>
              <a:t>(Még meg kell látogatnom a szüleimet.)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800" dirty="0"/>
              <a:t>Alle Menschen müssen sterben. </a:t>
            </a:r>
            <a:r>
              <a:rPr lang="hu-HU" altLang="hu-HU" sz="1800" dirty="0">
                <a:solidFill>
                  <a:schemeClr val="folHlink"/>
                </a:solidFill>
              </a:rPr>
              <a:t>(Minden ember halandó.)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u-HU" altLang="hu-HU" sz="2000" dirty="0"/>
              <a:t>Nem szükségszerűség: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800" dirty="0"/>
              <a:t>Du musst nicht mitkommen.</a:t>
            </a:r>
            <a:r>
              <a:rPr lang="hu-HU" altLang="hu-HU" sz="1800" dirty="0"/>
              <a:t> </a:t>
            </a:r>
            <a:r>
              <a:rPr lang="hu-HU" altLang="hu-HU" sz="1800" dirty="0">
                <a:sym typeface="Wingdings" pitchFamily="2" charset="2"/>
              </a:rPr>
              <a:t> Du </a:t>
            </a:r>
            <a:r>
              <a:rPr lang="hu-HU" altLang="hu-HU" sz="1800" dirty="0" err="1">
                <a:sym typeface="Wingdings" pitchFamily="2" charset="2"/>
              </a:rPr>
              <a:t>brauchst</a:t>
            </a:r>
            <a:r>
              <a:rPr lang="hu-HU" altLang="hu-HU" sz="1800" dirty="0">
                <a:sym typeface="Wingdings" pitchFamily="2" charset="2"/>
              </a:rPr>
              <a:t> </a:t>
            </a:r>
            <a:r>
              <a:rPr lang="hu-HU" altLang="hu-HU" sz="1800" dirty="0" err="1">
                <a:sym typeface="Wingdings" pitchFamily="2" charset="2"/>
              </a:rPr>
              <a:t>nicht</a:t>
            </a:r>
            <a:r>
              <a:rPr lang="hu-HU" altLang="hu-HU" sz="1800" dirty="0">
                <a:sym typeface="Wingdings" pitchFamily="2" charset="2"/>
              </a:rPr>
              <a:t> </a:t>
            </a:r>
            <a:r>
              <a:rPr lang="hu-HU" altLang="hu-HU" sz="1800" dirty="0" err="1">
                <a:sym typeface="Wingdings" pitchFamily="2" charset="2"/>
              </a:rPr>
              <a:t>mitzukommen</a:t>
            </a:r>
            <a:r>
              <a:rPr lang="hu-HU" altLang="hu-HU" sz="1800" dirty="0">
                <a:sym typeface="Wingdings" pitchFamily="2" charset="2"/>
              </a:rPr>
              <a:t>. </a:t>
            </a:r>
            <a:r>
              <a:rPr lang="hu-HU" altLang="hu-HU" sz="1800" dirty="0">
                <a:solidFill>
                  <a:schemeClr val="folHlink"/>
                </a:solidFill>
                <a:sym typeface="Wingdings" pitchFamily="2" charset="2"/>
              </a:rPr>
              <a:t>(Nem kell velünk jönnöd.)</a:t>
            </a:r>
            <a:endParaRPr lang="de-DE" altLang="hu-HU" sz="18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müssen (szubjektív jelentés)</a:t>
            </a:r>
            <a:endParaRPr lang="de-DE" altLang="hu-HU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hu-HU" altLang="hu-HU" sz="2000" dirty="0"/>
              <a:t>Bizonyosság, meggyőződés (99% valóságérték) (</a:t>
            </a:r>
            <a:r>
              <a:rPr lang="hu-HU" altLang="hu-HU" sz="2000" dirty="0" err="1"/>
              <a:t>Indikativ</a:t>
            </a:r>
            <a:r>
              <a:rPr lang="hu-HU" altLang="hu-HU" sz="2000" dirty="0"/>
              <a:t>):</a:t>
            </a:r>
          </a:p>
          <a:p>
            <a:pPr marL="990600" lvl="1" indent="-533400"/>
            <a:r>
              <a:rPr lang="hu-HU" altLang="hu-HU" sz="1800" dirty="0"/>
              <a:t>Peter </a:t>
            </a:r>
            <a:r>
              <a:rPr lang="hu-HU" altLang="hu-HU" sz="1800" dirty="0" err="1"/>
              <a:t>muss</a:t>
            </a:r>
            <a:r>
              <a:rPr lang="hu-HU" altLang="hu-HU" sz="1800" dirty="0"/>
              <a:t> </a:t>
            </a:r>
            <a:r>
              <a:rPr lang="hu-HU" altLang="hu-HU" sz="1800" dirty="0" err="1"/>
              <a:t>krank</a:t>
            </a:r>
            <a:r>
              <a:rPr lang="hu-HU" altLang="hu-HU" sz="1800" dirty="0"/>
              <a:t> </a:t>
            </a:r>
            <a:r>
              <a:rPr lang="hu-HU" altLang="hu-HU" sz="1800" dirty="0" err="1"/>
              <a:t>sein</a:t>
            </a:r>
            <a:r>
              <a:rPr lang="hu-HU" altLang="hu-HU" sz="1800" dirty="0"/>
              <a:t>. </a:t>
            </a:r>
            <a:r>
              <a:rPr lang="hu-HU" altLang="hu-HU" sz="1800" dirty="0">
                <a:solidFill>
                  <a:schemeClr val="folHlink"/>
                </a:solidFill>
              </a:rPr>
              <a:t>(Biztos, hogy Péter beteg.)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hu-HU" altLang="hu-HU" sz="2000" dirty="0"/>
              <a:t>Nagy valószínűség (90% valóságérték) (</a:t>
            </a:r>
            <a:r>
              <a:rPr lang="hu-HU" altLang="hu-HU" sz="2000" dirty="0" err="1"/>
              <a:t>Konjunktiv</a:t>
            </a:r>
            <a:r>
              <a:rPr lang="hu-HU" altLang="hu-HU" sz="2000" dirty="0"/>
              <a:t> </a:t>
            </a:r>
            <a:r>
              <a:rPr lang="hu-HU" altLang="hu-HU" sz="2000" dirty="0" err="1"/>
              <a:t>Präteritum</a:t>
            </a:r>
            <a:r>
              <a:rPr lang="hu-HU" altLang="hu-HU" sz="2000" dirty="0"/>
              <a:t>)</a:t>
            </a:r>
          </a:p>
          <a:p>
            <a:pPr marL="990600" lvl="1" indent="-533400"/>
            <a:r>
              <a:rPr lang="hu-HU" altLang="hu-HU" sz="1800" dirty="0"/>
              <a:t>Peter </a:t>
            </a:r>
            <a:r>
              <a:rPr lang="hu-HU" altLang="hu-HU" sz="1800" dirty="0" err="1"/>
              <a:t>müsste</a:t>
            </a:r>
            <a:r>
              <a:rPr lang="hu-HU" altLang="hu-HU" sz="1800" dirty="0"/>
              <a:t> </a:t>
            </a:r>
            <a:r>
              <a:rPr lang="hu-HU" altLang="hu-HU" sz="1800" dirty="0" err="1"/>
              <a:t>krank</a:t>
            </a:r>
            <a:r>
              <a:rPr lang="hu-HU" altLang="hu-HU" sz="1800" dirty="0"/>
              <a:t> </a:t>
            </a:r>
            <a:r>
              <a:rPr lang="hu-HU" altLang="hu-HU" sz="1800" dirty="0" err="1"/>
              <a:t>sein</a:t>
            </a:r>
            <a:r>
              <a:rPr lang="hu-HU" altLang="hu-HU" sz="1800" dirty="0"/>
              <a:t>. </a:t>
            </a:r>
            <a:r>
              <a:rPr lang="hu-HU" altLang="hu-HU" sz="1800" dirty="0">
                <a:solidFill>
                  <a:schemeClr val="folHlink"/>
                </a:solidFill>
              </a:rPr>
              <a:t>(Szinte biztos, hogy Péter beteg.)</a:t>
            </a:r>
            <a:endParaRPr lang="de-DE" altLang="hu-HU" sz="18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sollen (objektív jelentés)</a:t>
            </a:r>
            <a:endParaRPr lang="de-DE" altLang="hu-HU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59582"/>
            <a:ext cx="8229600" cy="3398044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hu-HU" altLang="hu-HU" sz="1800"/>
              <a:t>Utasítás, követelmény:</a:t>
            </a:r>
          </a:p>
          <a:p>
            <a:pPr marL="990600" lvl="1" indent="-533400">
              <a:lnSpc>
                <a:spcPct val="80000"/>
              </a:lnSpc>
            </a:pPr>
            <a:r>
              <a:rPr lang="de-DE" altLang="hu-HU" sz="1600"/>
              <a:t>Ich soll jeden Tag eine Tablette nehmen.</a:t>
            </a:r>
            <a:r>
              <a:rPr lang="hu-HU" altLang="hu-HU" sz="1600"/>
              <a:t> </a:t>
            </a:r>
            <a:r>
              <a:rPr lang="hu-HU" altLang="hu-HU" sz="1600">
                <a:solidFill>
                  <a:schemeClr val="folHlink"/>
                </a:solidFill>
              </a:rPr>
              <a:t>(Minden nap egy tablettát kell bevennem.)</a:t>
            </a:r>
          </a:p>
          <a:p>
            <a:pPr marL="990600" lvl="1" indent="-533400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AutoNum type="alphaLcParenR"/>
            </a:pPr>
            <a:r>
              <a:rPr lang="hu-HU" altLang="hu-HU" sz="1600"/>
              <a:t>Erkölcsi kötelesség:</a:t>
            </a:r>
          </a:p>
          <a:p>
            <a:pPr marL="1371600" lvl="2" indent="-457200">
              <a:lnSpc>
                <a:spcPct val="80000"/>
              </a:lnSpc>
              <a:buClr>
                <a:schemeClr val="hlink"/>
              </a:buClr>
            </a:pPr>
            <a:r>
              <a:rPr lang="de-DE" altLang="hu-HU" sz="1400"/>
              <a:t>Alten Menschen soll man allseitig helfen. </a:t>
            </a:r>
            <a:r>
              <a:rPr lang="hu-HU" altLang="hu-HU" sz="1400">
                <a:solidFill>
                  <a:schemeClr val="folHlink"/>
                </a:solidFill>
              </a:rPr>
              <a:t>(Az idős embereknek általánosan segíteni kell.)</a:t>
            </a:r>
          </a:p>
          <a:p>
            <a:pPr marL="990600" lvl="1" indent="-533400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AutoNum type="alphaLcParenR"/>
            </a:pPr>
            <a:r>
              <a:rPr lang="hu-HU" altLang="hu-HU" sz="1600"/>
              <a:t>Cél, rendeltetés:</a:t>
            </a:r>
          </a:p>
          <a:p>
            <a:pPr marL="1371600" lvl="2" indent="-457200">
              <a:lnSpc>
                <a:spcPct val="80000"/>
              </a:lnSpc>
              <a:buClr>
                <a:schemeClr val="hlink"/>
              </a:buClr>
            </a:pPr>
            <a:r>
              <a:rPr lang="de-DE" altLang="hu-HU" sz="1400"/>
              <a:t>Die neue Verkaufsstelle soll vor allem den örtlichen Bedarf befriedigen. </a:t>
            </a:r>
            <a:r>
              <a:rPr lang="hu-HU" altLang="hu-HU" sz="1400">
                <a:solidFill>
                  <a:schemeClr val="folHlink"/>
                </a:solidFill>
              </a:rPr>
              <a:t>(Az új üzletnek mindenek előtt a helyi igényeket kell kielégítenie.)</a:t>
            </a:r>
          </a:p>
          <a:p>
            <a:pPr marL="990600" lvl="1" indent="-533400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AutoNum type="alphaLcParenR"/>
            </a:pPr>
            <a:r>
              <a:rPr lang="hu-HU" altLang="hu-HU" sz="1600"/>
              <a:t>Terv:</a:t>
            </a:r>
          </a:p>
          <a:p>
            <a:pPr marL="1371600" lvl="2" indent="-457200">
              <a:lnSpc>
                <a:spcPct val="80000"/>
              </a:lnSpc>
              <a:buClr>
                <a:schemeClr val="hlink"/>
              </a:buClr>
            </a:pPr>
            <a:r>
              <a:rPr lang="de-DE" altLang="hu-HU" sz="1400"/>
              <a:t>Hier soll ein neues Einkaufszentrum stehen. </a:t>
            </a:r>
            <a:r>
              <a:rPr lang="hu-HU" altLang="hu-HU" sz="1400">
                <a:solidFill>
                  <a:schemeClr val="folHlink"/>
                </a:solidFill>
              </a:rPr>
              <a:t>(Itt egy új bevásárlóközpontnak kell állnia.)</a:t>
            </a:r>
          </a:p>
          <a:p>
            <a:pPr marL="990600" lvl="1" indent="-533400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AutoNum type="alphaLcParenR"/>
            </a:pPr>
            <a:r>
              <a:rPr lang="hu-HU" altLang="hu-HU" sz="1600"/>
              <a:t>Kérdés külső akarat után:</a:t>
            </a:r>
          </a:p>
          <a:p>
            <a:pPr marL="1371600" lvl="2" indent="-457200">
              <a:lnSpc>
                <a:spcPct val="80000"/>
              </a:lnSpc>
              <a:buClr>
                <a:schemeClr val="hlink"/>
              </a:buClr>
            </a:pPr>
            <a:r>
              <a:rPr lang="de-DE" altLang="hu-HU" sz="1400"/>
              <a:t>Sollen wir ihm das wirklich sagen? </a:t>
            </a:r>
            <a:r>
              <a:rPr lang="hu-HU" altLang="hu-HU" sz="1400">
                <a:solidFill>
                  <a:schemeClr val="folHlink"/>
                </a:solidFill>
              </a:rPr>
              <a:t>(Tényleg megmondjuk neki?)</a:t>
            </a:r>
          </a:p>
          <a:p>
            <a:pPr marL="990600" lvl="1" indent="-533400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AutoNum type="alphaLcParenR"/>
            </a:pPr>
            <a:r>
              <a:rPr lang="hu-HU" altLang="hu-HU" sz="1600"/>
              <a:t>Ajánlás:</a:t>
            </a:r>
          </a:p>
          <a:p>
            <a:pPr marL="1371600" lvl="2" indent="-457200">
              <a:lnSpc>
                <a:spcPct val="80000"/>
              </a:lnSpc>
              <a:buClr>
                <a:schemeClr val="hlink"/>
              </a:buClr>
            </a:pPr>
            <a:r>
              <a:rPr lang="de-DE" altLang="hu-HU" sz="1400"/>
              <a:t>Du solltest dir den Film ansehen</a:t>
            </a:r>
            <a:r>
              <a:rPr lang="hu-HU" altLang="hu-HU" sz="1400"/>
              <a:t>. </a:t>
            </a:r>
            <a:r>
              <a:rPr lang="hu-HU" altLang="hu-HU" sz="1400">
                <a:solidFill>
                  <a:schemeClr val="folHlink"/>
                </a:solidFill>
              </a:rPr>
              <a:t>(Meg kell nézned a filmet.)</a:t>
            </a:r>
            <a:endParaRPr lang="de-DE" altLang="hu-HU" sz="140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sollen (objektív jelentés)</a:t>
            </a:r>
            <a:endParaRPr lang="de-DE" altLang="hu-HU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059582"/>
            <a:ext cx="7772400" cy="3218259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 startAt="2"/>
            </a:pPr>
            <a:r>
              <a:rPr lang="hu-HU" altLang="hu-HU" sz="1800"/>
              <a:t>Enyhe tiltás (sollen + nicht)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600"/>
              <a:t>Du </a:t>
            </a:r>
            <a:r>
              <a:rPr lang="hu-HU" altLang="hu-HU" sz="1600"/>
              <a:t>sollst</a:t>
            </a:r>
            <a:r>
              <a:rPr lang="hu-HU" altLang="hu-HU" sz="1600" baseline="30000"/>
              <a:t>1</a:t>
            </a:r>
            <a:r>
              <a:rPr lang="de-DE" altLang="hu-HU" sz="1600"/>
              <a:t> nicht so viel </a:t>
            </a:r>
            <a:r>
              <a:rPr lang="hu-HU" altLang="hu-HU" sz="1600"/>
              <a:t>r</a:t>
            </a:r>
            <a:r>
              <a:rPr lang="de-DE" altLang="hu-HU" sz="1600"/>
              <a:t>auchen.</a:t>
            </a:r>
            <a:r>
              <a:rPr lang="hu-HU" altLang="hu-HU" sz="1600"/>
              <a:t> </a:t>
            </a:r>
            <a:r>
              <a:rPr lang="hu-HU" altLang="hu-HU" sz="1600">
                <a:solidFill>
                  <a:schemeClr val="folHlink"/>
                </a:solidFill>
              </a:rPr>
              <a:t>(Ne dohányozz /már/ olyan sokat.)</a:t>
            </a:r>
          </a:p>
          <a:p>
            <a:pPr marL="990600" lvl="1" indent="-533400">
              <a:lnSpc>
                <a:spcPct val="90000"/>
              </a:lnSpc>
            </a:pPr>
            <a:r>
              <a:rPr lang="hu-HU" altLang="hu-HU" sz="1600"/>
              <a:t>Du solltest</a:t>
            </a:r>
            <a:r>
              <a:rPr lang="hu-HU" altLang="hu-HU" sz="1600" baseline="30000"/>
              <a:t>2</a:t>
            </a:r>
            <a:r>
              <a:rPr lang="hu-HU" altLang="hu-HU" sz="1600"/>
              <a:t> nicht so viel rauchen. </a:t>
            </a:r>
            <a:r>
              <a:rPr lang="hu-HU" altLang="hu-HU" sz="1600">
                <a:solidFill>
                  <a:schemeClr val="folHlink"/>
                </a:solidFill>
              </a:rPr>
              <a:t>(Nem kellene olyan sokat dohányoznod.)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 startAt="2"/>
            </a:pPr>
            <a:r>
              <a:rPr lang="hu-HU" altLang="hu-HU" sz="1800"/>
              <a:t>Múltbeli jövő: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600"/>
              <a:t>An diesem Abend suchte er den Rechtsanwalt auf. Das sollte ihm später immer wieder vorgeworfen werden.</a:t>
            </a:r>
            <a:r>
              <a:rPr lang="hu-HU" altLang="hu-HU" sz="1600"/>
              <a:t> </a:t>
            </a:r>
            <a:r>
              <a:rPr lang="hu-HU" altLang="hu-HU" sz="1600">
                <a:solidFill>
                  <a:schemeClr val="folHlink"/>
                </a:solidFill>
              </a:rPr>
              <a:t>(Ezen az estén felkereste az ügyvédet. Ezt később újra és újra szemére vetették.)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hu-HU" altLang="hu-HU" sz="1800"/>
              <a:t>Függő beszédbeli felszólítás: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600"/>
              <a:t>Er sagte mir, ich solle</a:t>
            </a:r>
            <a:r>
              <a:rPr lang="hu-HU" altLang="hu-HU" sz="1600" baseline="30000"/>
              <a:t>1</a:t>
            </a:r>
            <a:r>
              <a:rPr lang="de-DE" altLang="hu-HU" sz="1600"/>
              <a:t> nicht auf ihn warten</a:t>
            </a:r>
            <a:r>
              <a:rPr lang="hu-HU" altLang="hu-HU" sz="1600"/>
              <a:t>. </a:t>
            </a:r>
            <a:r>
              <a:rPr lang="hu-HU" altLang="hu-HU" sz="1600">
                <a:solidFill>
                  <a:schemeClr val="folHlink"/>
                </a:solidFill>
              </a:rPr>
              <a:t>(Azt mondta nekem, hogy ne várjak rá.)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hu-HU" altLang="hu-HU" sz="900"/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hu-HU" altLang="hu-HU" sz="900"/>
              <a:t>1: semleges felszólítás;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hu-HU" altLang="hu-HU" sz="900"/>
              <a:t>2: ajánlás</a:t>
            </a:r>
            <a:endParaRPr lang="de-DE" altLang="hu-HU" sz="9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sollen (szubjektív jelentés)</a:t>
            </a:r>
            <a:endParaRPr lang="de-DE" altLang="hu-HU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u-HU" altLang="hu-HU" sz="2000" dirty="0"/>
              <a:t>Állítólagosság (meg nem nevezett személy/</a:t>
            </a:r>
            <a:r>
              <a:rPr lang="hu-HU" altLang="hu-HU" sz="2000" dirty="0" err="1"/>
              <a:t>ek</a:t>
            </a:r>
            <a:r>
              <a:rPr lang="hu-HU" altLang="hu-HU" sz="2000" dirty="0"/>
              <a:t>/, csoport/ok/ szerinti):</a:t>
            </a:r>
          </a:p>
          <a:p>
            <a:pPr marL="990600" lvl="1" indent="-533400">
              <a:lnSpc>
                <a:spcPct val="90000"/>
              </a:lnSpc>
            </a:pPr>
            <a:r>
              <a:rPr lang="hu-HU" altLang="hu-HU" sz="1800" dirty="0" err="1"/>
              <a:t>Er</a:t>
            </a:r>
            <a:r>
              <a:rPr lang="hu-HU" altLang="hu-HU" sz="1800" dirty="0"/>
              <a:t> </a:t>
            </a:r>
            <a:r>
              <a:rPr lang="hu-HU" altLang="hu-HU" sz="1800" dirty="0" err="1"/>
              <a:t>soll</a:t>
            </a:r>
            <a:r>
              <a:rPr lang="hu-HU" altLang="hu-HU" sz="1800" dirty="0"/>
              <a:t> </a:t>
            </a:r>
            <a:r>
              <a:rPr lang="hu-HU" altLang="hu-HU" sz="1800" dirty="0" err="1"/>
              <a:t>seit</a:t>
            </a:r>
            <a:r>
              <a:rPr lang="hu-HU" altLang="hu-HU" sz="1800" dirty="0"/>
              <a:t> </a:t>
            </a:r>
            <a:r>
              <a:rPr lang="hu-HU" altLang="hu-HU" sz="1800" dirty="0" err="1"/>
              <a:t>langem</a:t>
            </a:r>
            <a:r>
              <a:rPr lang="hu-HU" altLang="hu-HU" sz="1800" dirty="0"/>
              <a:t> </a:t>
            </a:r>
            <a:r>
              <a:rPr lang="hu-HU" altLang="hu-HU" sz="1800" dirty="0" err="1"/>
              <a:t>krank</a:t>
            </a:r>
            <a:r>
              <a:rPr lang="hu-HU" altLang="hu-HU" sz="1800" dirty="0"/>
              <a:t> </a:t>
            </a:r>
            <a:r>
              <a:rPr lang="hu-HU" altLang="hu-HU" sz="1800" dirty="0" err="1"/>
              <a:t>sein</a:t>
            </a:r>
            <a:r>
              <a:rPr lang="hu-HU" altLang="hu-HU" sz="1800" dirty="0"/>
              <a:t>. </a:t>
            </a:r>
            <a:r>
              <a:rPr lang="hu-HU" altLang="hu-HU" sz="1800" dirty="0">
                <a:solidFill>
                  <a:schemeClr val="folHlink"/>
                </a:solidFill>
              </a:rPr>
              <a:t>(Állítólag régóta beteg.)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u-HU" altLang="hu-HU" sz="2000" dirty="0"/>
              <a:t>Eshetőség (</a:t>
            </a:r>
            <a:r>
              <a:rPr lang="hu-HU" altLang="hu-HU" sz="2000" dirty="0" err="1"/>
              <a:t>Konjunktiv</a:t>
            </a:r>
            <a:r>
              <a:rPr lang="hu-HU" altLang="hu-HU" sz="2000" dirty="0"/>
              <a:t> </a:t>
            </a:r>
            <a:r>
              <a:rPr lang="hu-HU" altLang="hu-HU" sz="2000" dirty="0" err="1"/>
              <a:t>Präteritum</a:t>
            </a:r>
            <a:r>
              <a:rPr lang="hu-HU" altLang="hu-HU" sz="2000" dirty="0"/>
              <a:t>):</a:t>
            </a:r>
          </a:p>
          <a:p>
            <a:pPr marL="990600" lvl="1" indent="-533400">
              <a:lnSpc>
                <a:spcPct val="90000"/>
              </a:lnSpc>
            </a:pPr>
            <a:r>
              <a:rPr lang="hu-HU" altLang="hu-HU" sz="1800" dirty="0" err="1"/>
              <a:t>Sollte</a:t>
            </a:r>
            <a:r>
              <a:rPr lang="hu-HU" altLang="hu-HU" sz="1800" dirty="0"/>
              <a:t> </a:t>
            </a:r>
            <a:r>
              <a:rPr lang="hu-HU" altLang="hu-HU" sz="1800" dirty="0" err="1"/>
              <a:t>er</a:t>
            </a:r>
            <a:r>
              <a:rPr lang="hu-HU" altLang="hu-HU" sz="1800" dirty="0"/>
              <a:t> </a:t>
            </a:r>
            <a:r>
              <a:rPr lang="hu-HU" altLang="hu-HU" sz="1800" dirty="0" err="1"/>
              <a:t>Recht</a:t>
            </a:r>
            <a:r>
              <a:rPr lang="hu-HU" altLang="hu-HU" sz="1800" dirty="0"/>
              <a:t> </a:t>
            </a:r>
            <a:r>
              <a:rPr lang="hu-HU" altLang="hu-HU" sz="1800" dirty="0" err="1"/>
              <a:t>haben</a:t>
            </a:r>
            <a:r>
              <a:rPr lang="hu-HU" altLang="hu-HU" sz="1800" dirty="0"/>
              <a:t>? </a:t>
            </a:r>
            <a:r>
              <a:rPr lang="hu-HU" altLang="hu-HU" sz="1800" dirty="0">
                <a:solidFill>
                  <a:schemeClr val="folHlink"/>
                </a:solidFill>
              </a:rPr>
              <a:t>(Elképzelhető, hogy igaza lenne?)</a:t>
            </a:r>
          </a:p>
          <a:p>
            <a:pPr marL="990600" lvl="1" indent="-533400">
              <a:lnSpc>
                <a:spcPct val="90000"/>
              </a:lnSpc>
            </a:pPr>
            <a:r>
              <a:rPr lang="hu-HU" altLang="hu-HU" sz="1800" dirty="0" err="1"/>
              <a:t>Sollte</a:t>
            </a:r>
            <a:r>
              <a:rPr lang="hu-HU" altLang="hu-HU" sz="1800" dirty="0"/>
              <a:t> es </a:t>
            </a:r>
            <a:r>
              <a:rPr lang="hu-HU" altLang="hu-HU" sz="1800" dirty="0" err="1"/>
              <a:t>regnen</a:t>
            </a:r>
            <a:r>
              <a:rPr lang="hu-HU" altLang="hu-HU" sz="1800" dirty="0"/>
              <a:t>, </a:t>
            </a:r>
            <a:r>
              <a:rPr lang="hu-HU" altLang="hu-HU" sz="1800" dirty="0" err="1"/>
              <a:t>gehen</a:t>
            </a:r>
            <a:r>
              <a:rPr lang="hu-HU" altLang="hu-HU" sz="1800" dirty="0"/>
              <a:t> </a:t>
            </a:r>
            <a:r>
              <a:rPr lang="hu-HU" altLang="hu-HU" sz="1800" dirty="0" err="1"/>
              <a:t>wir</a:t>
            </a:r>
            <a:r>
              <a:rPr lang="hu-HU" altLang="hu-HU" sz="1800" dirty="0"/>
              <a:t> </a:t>
            </a:r>
            <a:r>
              <a:rPr lang="hu-HU" altLang="hu-HU" sz="1800" dirty="0" err="1"/>
              <a:t>nicht</a:t>
            </a:r>
            <a:r>
              <a:rPr lang="hu-HU" altLang="hu-HU" sz="1800" dirty="0"/>
              <a:t> </a:t>
            </a:r>
            <a:r>
              <a:rPr lang="hu-HU" altLang="hu-HU" sz="1800" dirty="0" err="1"/>
              <a:t>spazieren</a:t>
            </a:r>
            <a:r>
              <a:rPr lang="hu-HU" altLang="hu-HU" sz="1800" dirty="0"/>
              <a:t>. </a:t>
            </a:r>
            <a:r>
              <a:rPr lang="hu-HU" altLang="hu-HU" sz="1800" dirty="0">
                <a:solidFill>
                  <a:schemeClr val="folHlink"/>
                </a:solidFill>
              </a:rPr>
              <a:t>(Amennyiben esik az eső, nem megyünk sétálni.)</a:t>
            </a:r>
            <a:endParaRPr lang="de-DE" altLang="hu-HU" sz="18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wollen (objektív jelentés)</a:t>
            </a:r>
            <a:endParaRPr lang="de-DE" altLang="hu-HU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hu-HU" altLang="hu-HU" sz="2000" dirty="0"/>
              <a:t>Akarat, szándék:</a:t>
            </a:r>
          </a:p>
          <a:p>
            <a:pPr marL="990600" lvl="1" indent="-533400"/>
            <a:r>
              <a:rPr lang="de-DE" altLang="hu-HU" sz="1800" dirty="0"/>
              <a:t>Ich will ins Kino gehen.</a:t>
            </a:r>
            <a:r>
              <a:rPr lang="hu-HU" altLang="hu-HU" sz="1800" dirty="0"/>
              <a:t> </a:t>
            </a:r>
            <a:r>
              <a:rPr lang="hu-HU" altLang="hu-HU" sz="1800" dirty="0">
                <a:solidFill>
                  <a:schemeClr val="folHlink"/>
                </a:solidFill>
              </a:rPr>
              <a:t>(Moziba akarok menni.)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hu-HU" altLang="hu-HU" sz="2000" dirty="0"/>
              <a:t>Kívánság (múlt időben - </a:t>
            </a:r>
            <a:r>
              <a:rPr lang="hu-HU" altLang="hu-HU" sz="2000" dirty="0" err="1"/>
              <a:t>mögen</a:t>
            </a:r>
            <a:r>
              <a:rPr lang="hu-HU" altLang="hu-HU" sz="2000" dirty="0"/>
              <a:t> helyett):</a:t>
            </a:r>
          </a:p>
          <a:p>
            <a:pPr marL="990600" lvl="1" indent="-533400"/>
            <a:r>
              <a:rPr lang="de-DE" altLang="hu-HU" sz="1800" dirty="0"/>
              <a:t>Ich wollte ihn noch etwas fragen.</a:t>
            </a:r>
            <a:r>
              <a:rPr lang="hu-HU" altLang="hu-HU" sz="1800" dirty="0"/>
              <a:t> </a:t>
            </a:r>
            <a:r>
              <a:rPr lang="hu-HU" altLang="hu-HU" sz="1800" dirty="0">
                <a:solidFill>
                  <a:schemeClr val="folHlink"/>
                </a:solidFill>
              </a:rPr>
              <a:t>(Szerettem volna kérdezni tőle valamit.)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hu-HU" altLang="hu-HU" sz="2000" dirty="0"/>
              <a:t>Jövő:</a:t>
            </a:r>
          </a:p>
          <a:p>
            <a:pPr marL="990600" lvl="1" indent="-533400"/>
            <a:r>
              <a:rPr lang="de-DE" altLang="hu-HU" sz="1800" dirty="0"/>
              <a:t>Ich will hier warten, bis du fertig bist.</a:t>
            </a:r>
            <a:r>
              <a:rPr lang="hu-HU" altLang="hu-HU" sz="1800" dirty="0"/>
              <a:t> </a:t>
            </a:r>
            <a:r>
              <a:rPr lang="hu-HU" altLang="hu-HU" sz="1800" dirty="0">
                <a:solidFill>
                  <a:schemeClr val="folHlink"/>
                </a:solidFill>
              </a:rPr>
              <a:t>(Itt fogok várni, amíg kész nem leszel.)</a:t>
            </a:r>
            <a:endParaRPr lang="de-DE" altLang="hu-HU" sz="18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wollen (objektív jelentés)</a:t>
            </a:r>
            <a:endParaRPr lang="de-DE" altLang="hu-HU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hu-HU" altLang="hu-HU" sz="2000"/>
              <a:t>Szükség, követelmény (wollen + Vorgangspassiv/Zustandspassiv):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800"/>
              <a:t>Die Sache will gut überlegt sein. </a:t>
            </a:r>
            <a:r>
              <a:rPr lang="hu-HU" altLang="hu-HU" sz="1800">
                <a:solidFill>
                  <a:schemeClr val="folHlink"/>
                </a:solidFill>
              </a:rPr>
              <a:t>(A dolgot jól át kell gondolni.)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800"/>
              <a:t>Der Aufsatz will nur einen kurzen Überblick geben. </a:t>
            </a:r>
            <a:r>
              <a:rPr lang="hu-HU" altLang="hu-HU" sz="1800">
                <a:solidFill>
                  <a:schemeClr val="folHlink"/>
                </a:solidFill>
              </a:rPr>
              <a:t>(A tanulmánynak céljában áll egy rövid áttekintést adni.)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hu-HU" altLang="hu-HU" sz="2000"/>
              <a:t>Felszólítás, javaslat: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800"/>
              <a:t>Wollen Sie bitte Platz nehmen! </a:t>
            </a:r>
            <a:r>
              <a:rPr lang="hu-HU" altLang="hu-HU" sz="1800">
                <a:solidFill>
                  <a:schemeClr val="folHlink"/>
                </a:solidFill>
              </a:rPr>
              <a:t>(Foglaljon helyet!)</a:t>
            </a:r>
          </a:p>
          <a:p>
            <a:pPr marL="990600" lvl="1" indent="-533400">
              <a:lnSpc>
                <a:spcPct val="90000"/>
              </a:lnSpc>
            </a:pPr>
            <a:r>
              <a:rPr lang="de-DE" altLang="hu-HU" sz="1800"/>
              <a:t>Wollen wir einen kleinen Spaziergang machen? </a:t>
            </a:r>
            <a:r>
              <a:rPr lang="hu-HU" altLang="hu-HU" sz="1800">
                <a:solidFill>
                  <a:schemeClr val="folHlink"/>
                </a:solidFill>
              </a:rPr>
              <a:t>(Ne menjünk egy kicsit sétálni?)</a:t>
            </a:r>
            <a:endParaRPr lang="de-DE" altLang="hu-HU" sz="180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wollen (szubjektív jelentés)</a:t>
            </a:r>
            <a:endParaRPr lang="de-DE" altLang="hu-HU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hu-HU" altLang="hu-HU" sz="2000"/>
              <a:t>Állítólagosság (saját magáról állít - csak 2. és 3. személyben használható):</a:t>
            </a:r>
          </a:p>
          <a:p>
            <a:pPr marL="990600" lvl="1" indent="-533400"/>
            <a:r>
              <a:rPr lang="hu-HU" altLang="hu-HU" sz="1800"/>
              <a:t>Er will seit langem krank sein. </a:t>
            </a:r>
            <a:r>
              <a:rPr lang="hu-HU" altLang="hu-HU" sz="1800">
                <a:solidFill>
                  <a:schemeClr val="folHlink"/>
                </a:solidFill>
              </a:rPr>
              <a:t>(Azt állítja /magáról/, hogy régóta beteg.)</a:t>
            </a:r>
            <a:endParaRPr lang="de-DE" altLang="hu-HU" sz="180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altLang="hu-HU"/>
              <a:t>Függelék</a:t>
            </a:r>
            <a:endParaRPr lang="de-DE" altLang="hu-HU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altLang="hu-HU"/>
              <a:t>Egyéb fontos kiegészítések</a:t>
            </a:r>
            <a:endParaRPr lang="de-DE" altLang="hu-H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müssen - sollen</a:t>
            </a:r>
            <a:endParaRPr lang="de-DE" altLang="hu-HU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hu-HU" altLang="hu-HU" sz="2000" u="sng"/>
              <a:t>müssen:</a:t>
            </a:r>
            <a:r>
              <a:rPr lang="hu-HU" altLang="hu-HU" sz="2000"/>
              <a:t> szükség oka, okozója háttérbe szorul: Er muss viel arbeiten. </a:t>
            </a:r>
            <a:r>
              <a:rPr lang="hu-HU" altLang="hu-HU" sz="2000">
                <a:solidFill>
                  <a:schemeClr val="folHlink"/>
                </a:solidFill>
              </a:rPr>
              <a:t>(Sokat kell dolgoznia /, mivel van egy családja, akit el kell látnia/.)</a:t>
            </a:r>
          </a:p>
          <a:p>
            <a:pPr marL="609600" indent="-609600">
              <a:buFont typeface="Wingdings" pitchFamily="2" charset="2"/>
              <a:buNone/>
            </a:pPr>
            <a:r>
              <a:rPr lang="hu-HU" altLang="hu-HU" sz="2000"/>
              <a:t>	</a:t>
            </a:r>
            <a:r>
              <a:rPr lang="hu-HU" altLang="hu-HU" sz="2000" u="sng"/>
              <a:t>sollen:</a:t>
            </a:r>
            <a:r>
              <a:rPr lang="hu-HU" altLang="hu-HU" sz="2000"/>
              <a:t> kivehető, hogy kinek az akarata szerint van szükség valamire: Er soll viel arbeiten. </a:t>
            </a:r>
            <a:r>
              <a:rPr lang="hu-HU" altLang="hu-HU" sz="2000">
                <a:solidFill>
                  <a:schemeClr val="folHlink"/>
                </a:solidFill>
              </a:rPr>
              <a:t>(Sokat kell dolgoznia /, mivel ez a felesége akarata/.)</a:t>
            </a:r>
            <a:endParaRPr lang="de-DE" altLang="hu-HU" sz="200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müssen - sollen</a:t>
            </a:r>
            <a:endParaRPr lang="de-DE" altLang="hu-HU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 startAt="2"/>
            </a:pPr>
            <a:r>
              <a:rPr lang="hu-HU" altLang="hu-HU" sz="2000" u="sng" dirty="0" err="1"/>
              <a:t>müssen</a:t>
            </a:r>
            <a:r>
              <a:rPr lang="hu-HU" altLang="hu-HU" sz="2000" u="sng" dirty="0"/>
              <a:t>:</a:t>
            </a:r>
            <a:r>
              <a:rPr lang="hu-HU" altLang="hu-HU" sz="2000" dirty="0"/>
              <a:t> Du </a:t>
            </a:r>
            <a:r>
              <a:rPr lang="hu-HU" altLang="hu-HU" sz="2000" dirty="0" err="1"/>
              <a:t>musst</a:t>
            </a:r>
            <a:r>
              <a:rPr lang="hu-HU" altLang="hu-HU" sz="2000" dirty="0"/>
              <a:t> </a:t>
            </a:r>
            <a:r>
              <a:rPr lang="hu-HU" altLang="hu-HU" sz="2000" dirty="0" err="1"/>
              <a:t>ihm</a:t>
            </a:r>
            <a:r>
              <a:rPr lang="hu-HU" altLang="hu-HU" sz="2000" dirty="0"/>
              <a:t> </a:t>
            </a:r>
            <a:r>
              <a:rPr lang="hu-HU" altLang="hu-HU" sz="2000" dirty="0" err="1"/>
              <a:t>helfen</a:t>
            </a:r>
            <a:r>
              <a:rPr lang="hu-HU" altLang="hu-HU" sz="2000" dirty="0"/>
              <a:t>.</a:t>
            </a:r>
            <a:br>
              <a:rPr lang="hu-HU" altLang="hu-HU" sz="2000" dirty="0"/>
            </a:br>
            <a:r>
              <a:rPr lang="hu-HU" altLang="hu-HU" sz="2000" dirty="0">
                <a:solidFill>
                  <a:schemeClr val="folHlink"/>
                </a:solidFill>
              </a:rPr>
              <a:t>(Segítened kell neki.) /kötelességed, mindenképp meg kell tenned; akár kellemetlen következményei is lehetnek, ha nem teszed meg/</a:t>
            </a:r>
          </a:p>
          <a:p>
            <a:pPr marL="609600" indent="-609600">
              <a:buFont typeface="Wingdings" pitchFamily="2" charset="2"/>
              <a:buNone/>
            </a:pPr>
            <a:r>
              <a:rPr lang="hu-HU" altLang="hu-HU" sz="2000" dirty="0"/>
              <a:t>	</a:t>
            </a:r>
            <a:r>
              <a:rPr lang="hu-HU" altLang="hu-HU" sz="2000" u="sng" dirty="0" err="1"/>
              <a:t>sollen</a:t>
            </a:r>
            <a:r>
              <a:rPr lang="hu-HU" altLang="hu-HU" sz="2000" u="sng" dirty="0"/>
              <a:t>:</a:t>
            </a:r>
            <a:r>
              <a:rPr lang="hu-HU" altLang="hu-HU" sz="2000" dirty="0"/>
              <a:t> Du </a:t>
            </a:r>
            <a:r>
              <a:rPr lang="hu-HU" altLang="hu-HU" sz="2000" dirty="0" err="1"/>
              <a:t>sollst</a:t>
            </a:r>
            <a:r>
              <a:rPr lang="hu-HU" altLang="hu-HU" sz="2000" dirty="0"/>
              <a:t> </a:t>
            </a:r>
            <a:r>
              <a:rPr lang="hu-HU" altLang="hu-HU" sz="2000" dirty="0" err="1"/>
              <a:t>ihm</a:t>
            </a:r>
            <a:r>
              <a:rPr lang="hu-HU" altLang="hu-HU" sz="2000" dirty="0"/>
              <a:t> </a:t>
            </a:r>
            <a:r>
              <a:rPr lang="hu-HU" altLang="hu-HU" sz="2000" dirty="0" err="1"/>
              <a:t>helfen</a:t>
            </a:r>
            <a:r>
              <a:rPr lang="hu-HU" altLang="hu-HU" sz="2000" dirty="0"/>
              <a:t>.</a:t>
            </a:r>
            <a:br>
              <a:rPr lang="hu-HU" altLang="hu-HU" sz="2000" dirty="0"/>
            </a:br>
            <a:r>
              <a:rPr lang="hu-HU" altLang="hu-HU" sz="2000" dirty="0">
                <a:solidFill>
                  <a:schemeClr val="folHlink"/>
                </a:solidFill>
              </a:rPr>
              <a:t>(Segítened kellene neki.) /óhaj, nem kell feltétlenül teljesítened; nem jár következményekkel, ha nem teszed meg/</a:t>
            </a:r>
          </a:p>
          <a:p>
            <a:pPr marL="609600" indent="-609600">
              <a:buFont typeface="Wingdings" pitchFamily="2" charset="2"/>
              <a:buAutoNum type="arabicPeriod" startAt="2"/>
            </a:pPr>
            <a:endParaRPr lang="de-DE" altLang="hu-HU" sz="2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müssen - sollen (múlt idő)</a:t>
            </a:r>
            <a:endParaRPr lang="de-DE" altLang="hu-HU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 startAt="3"/>
            </a:pPr>
            <a:r>
              <a:rPr lang="hu-HU" altLang="hu-HU" sz="2000" u="sng" dirty="0" err="1"/>
              <a:t>müssen</a:t>
            </a:r>
            <a:r>
              <a:rPr lang="hu-HU" altLang="hu-HU" sz="2000" u="sng" dirty="0"/>
              <a:t>:</a:t>
            </a:r>
            <a:r>
              <a:rPr lang="hu-HU" altLang="hu-HU" sz="2000" dirty="0"/>
              <a:t> </a:t>
            </a:r>
            <a:r>
              <a:rPr lang="hu-HU" altLang="hu-HU" sz="2000" dirty="0" err="1"/>
              <a:t>Vorige</a:t>
            </a:r>
            <a:r>
              <a:rPr lang="hu-HU" altLang="hu-HU" sz="2000" dirty="0"/>
              <a:t> </a:t>
            </a:r>
            <a:r>
              <a:rPr lang="hu-HU" altLang="hu-HU" sz="2000" dirty="0" err="1"/>
              <a:t>Woche</a:t>
            </a:r>
            <a:r>
              <a:rPr lang="hu-HU" altLang="hu-HU" sz="2000" dirty="0"/>
              <a:t> </a:t>
            </a:r>
            <a:r>
              <a:rPr lang="hu-HU" altLang="hu-HU" sz="2000" dirty="0" err="1"/>
              <a:t>musste</a:t>
            </a:r>
            <a:r>
              <a:rPr lang="hu-HU" altLang="hu-HU" sz="2000" dirty="0"/>
              <a:t> </a:t>
            </a:r>
            <a:r>
              <a:rPr lang="hu-HU" altLang="hu-HU" sz="2000" dirty="0" err="1"/>
              <a:t>er</a:t>
            </a:r>
            <a:r>
              <a:rPr lang="hu-HU" altLang="hu-HU" sz="2000" dirty="0"/>
              <a:t> </a:t>
            </a:r>
            <a:r>
              <a:rPr lang="hu-HU" altLang="hu-HU" sz="2000" dirty="0" err="1"/>
              <a:t>nach</a:t>
            </a:r>
            <a:r>
              <a:rPr lang="hu-HU" altLang="hu-HU" sz="2000" dirty="0"/>
              <a:t> </a:t>
            </a:r>
            <a:r>
              <a:rPr lang="hu-HU" altLang="hu-HU" sz="2000" dirty="0" err="1"/>
              <a:t>Hause</a:t>
            </a:r>
            <a:r>
              <a:rPr lang="hu-HU" altLang="hu-HU" sz="2000" dirty="0"/>
              <a:t> </a:t>
            </a:r>
            <a:r>
              <a:rPr lang="hu-HU" altLang="hu-HU" sz="2000" dirty="0" err="1"/>
              <a:t>fahren</a:t>
            </a:r>
            <a:r>
              <a:rPr lang="hu-HU" altLang="hu-HU" sz="2000" dirty="0"/>
              <a:t>. </a:t>
            </a:r>
            <a:r>
              <a:rPr lang="hu-HU" altLang="hu-HU" sz="2000" dirty="0">
                <a:solidFill>
                  <a:schemeClr val="folHlink"/>
                </a:solidFill>
              </a:rPr>
              <a:t>(Előző héten haza kellett utaznia.) /valóban ott volt/</a:t>
            </a:r>
          </a:p>
          <a:p>
            <a:pPr marL="609600" indent="-609600">
              <a:buFont typeface="Wingdings" pitchFamily="2" charset="2"/>
              <a:buNone/>
            </a:pPr>
            <a:r>
              <a:rPr lang="hu-HU" altLang="hu-HU" sz="2000" dirty="0"/>
              <a:t>	</a:t>
            </a:r>
            <a:r>
              <a:rPr lang="hu-HU" altLang="hu-HU" sz="2000" u="sng" dirty="0" err="1"/>
              <a:t>sollen</a:t>
            </a:r>
            <a:r>
              <a:rPr lang="hu-HU" altLang="hu-HU" sz="2000" u="sng" dirty="0"/>
              <a:t>:</a:t>
            </a:r>
            <a:r>
              <a:rPr lang="hu-HU" altLang="hu-HU" sz="2000" dirty="0"/>
              <a:t> </a:t>
            </a:r>
            <a:r>
              <a:rPr lang="hu-HU" altLang="hu-HU" sz="2000" dirty="0" err="1"/>
              <a:t>Vorige</a:t>
            </a:r>
            <a:r>
              <a:rPr lang="hu-HU" altLang="hu-HU" sz="2000" dirty="0"/>
              <a:t> </a:t>
            </a:r>
            <a:r>
              <a:rPr lang="hu-HU" altLang="hu-HU" sz="2000" dirty="0" err="1"/>
              <a:t>Woche</a:t>
            </a:r>
            <a:r>
              <a:rPr lang="hu-HU" altLang="hu-HU" sz="2000" dirty="0"/>
              <a:t> </a:t>
            </a:r>
            <a:r>
              <a:rPr lang="hu-HU" altLang="hu-HU" sz="2000" dirty="0" err="1"/>
              <a:t>sollte</a:t>
            </a:r>
            <a:r>
              <a:rPr lang="hu-HU" altLang="hu-HU" sz="2000" dirty="0"/>
              <a:t> </a:t>
            </a:r>
            <a:r>
              <a:rPr lang="hu-HU" altLang="hu-HU" sz="2000" dirty="0" err="1"/>
              <a:t>er</a:t>
            </a:r>
            <a:r>
              <a:rPr lang="hu-HU" altLang="hu-HU" sz="2000" dirty="0"/>
              <a:t> </a:t>
            </a:r>
            <a:r>
              <a:rPr lang="hu-HU" altLang="hu-HU" sz="2000" dirty="0" err="1"/>
              <a:t>nach</a:t>
            </a:r>
            <a:r>
              <a:rPr lang="hu-HU" altLang="hu-HU" sz="2000" dirty="0"/>
              <a:t> </a:t>
            </a:r>
            <a:r>
              <a:rPr lang="hu-HU" altLang="hu-HU" sz="2000" dirty="0" err="1"/>
              <a:t>Hause</a:t>
            </a:r>
            <a:r>
              <a:rPr lang="hu-HU" altLang="hu-HU" sz="2000" dirty="0"/>
              <a:t> </a:t>
            </a:r>
            <a:r>
              <a:rPr lang="hu-HU" altLang="hu-HU" sz="2000" dirty="0" err="1"/>
              <a:t>fahren</a:t>
            </a:r>
            <a:r>
              <a:rPr lang="hu-HU" altLang="hu-HU" sz="2000" dirty="0"/>
              <a:t>. </a:t>
            </a:r>
            <a:r>
              <a:rPr lang="hu-HU" altLang="hu-HU" sz="2000" dirty="0">
                <a:solidFill>
                  <a:schemeClr val="folHlink"/>
                </a:solidFill>
              </a:rPr>
              <a:t>(Előző héten haza kellett utaznia.) /kérdéses, vajon elutazott-e/</a:t>
            </a:r>
            <a:endParaRPr lang="de-DE" altLang="hu-HU" sz="20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Valóságérték</a:t>
            </a:r>
            <a:endParaRPr lang="de-DE" altLang="hu-HU"/>
          </a:p>
        </p:txBody>
      </p:sp>
      <p:graphicFrame>
        <p:nvGraphicFramePr>
          <p:cNvPr id="47006" name="Group 926"/>
          <p:cNvGraphicFramePr>
            <a:graphicFrameLocks noGrp="1"/>
          </p:cNvGraphicFramePr>
          <p:nvPr>
            <p:ph type="tbl" idx="1"/>
          </p:nvPr>
        </p:nvGraphicFramePr>
        <p:xfrm>
          <a:off x="539751" y="1653778"/>
          <a:ext cx="8137525" cy="2809876"/>
        </p:xfrm>
        <a:graphic>
          <a:graphicData uri="http://schemas.openxmlformats.org/drawingml/2006/table">
            <a:tbl>
              <a:tblPr/>
              <a:tblGrid>
                <a:gridCol w="3168650"/>
                <a:gridCol w="936625"/>
                <a:gridCol w="1049338"/>
                <a:gridCol w="2982912"/>
              </a:tblGrid>
              <a:tr h="467916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Bizonyosság, meggyőződés</a:t>
                      </a: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99%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müssen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Indikativ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Peter </a:t>
                      </a:r>
                      <a:r>
                        <a:rPr kumimoji="0" lang="de-DE" altLang="hu-H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muss</a:t>
                      </a: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krank sein.</a:t>
                      </a:r>
                      <a:endParaRPr kumimoji="0" lang="hu-HU" altLang="hu-H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’Biztos,</a:t>
                      </a:r>
                      <a:r>
                        <a:rPr kumimoji="0" lang="hu-HU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hogy Péter beteg.’</a:t>
                      </a:r>
                      <a:endParaRPr kumimoji="0" lang="hu-HU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916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Nagy valószínűség</a:t>
                      </a: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90%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müssen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Konj</a:t>
                      </a:r>
                      <a:r>
                        <a:rPr kumimoji="0" lang="hu-HU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unktiv</a:t>
                      </a:r>
                      <a:endParaRPr kumimoji="0" lang="hu-HU" altLang="hu-H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Präteritum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Peter </a:t>
                      </a:r>
                      <a:r>
                        <a:rPr kumimoji="0" lang="de-DE" altLang="hu-H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müsste</a:t>
                      </a: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krank sein.</a:t>
                      </a:r>
                      <a:endParaRPr kumimoji="0" lang="hu-HU" altLang="hu-H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’Szinte biztos,</a:t>
                      </a:r>
                      <a:r>
                        <a:rPr kumimoji="0" lang="hu-HU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hogy Péter beteg.’</a:t>
                      </a:r>
                      <a:endParaRPr kumimoji="0" lang="hu-HU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106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Valószínűség</a:t>
                      </a: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75%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dürfen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Konj</a:t>
                      </a:r>
                      <a:r>
                        <a:rPr kumimoji="0" lang="hu-HU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unktiv</a:t>
                      </a:r>
                      <a:endParaRPr kumimoji="0" lang="hu-HU" altLang="hu-H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Präteritum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Peter </a:t>
                      </a:r>
                      <a:r>
                        <a:rPr kumimoji="0" lang="de-DE" altLang="hu-H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dürfte</a:t>
                      </a: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krank sein.</a:t>
                      </a:r>
                      <a:endParaRPr kumimoji="0" lang="hu-HU" altLang="hu-H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hu-HU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’Péter </a:t>
                      </a: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valószínűleg</a:t>
                      </a:r>
                      <a:r>
                        <a:rPr kumimoji="0" lang="hu-HU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beteg.’</a:t>
                      </a:r>
                      <a:endParaRPr kumimoji="0" lang="hu-HU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916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</a:t>
                      </a: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Feltevés</a:t>
                      </a: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50%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mögen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Indikativ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Peter </a:t>
                      </a:r>
                      <a:r>
                        <a:rPr kumimoji="0" lang="de-DE" altLang="hu-H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mag</a:t>
                      </a: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krank sein.</a:t>
                      </a:r>
                      <a:endParaRPr kumimoji="0" lang="hu-HU" altLang="hu-H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hu-HU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’Péter </a:t>
                      </a: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talán</a:t>
                      </a:r>
                      <a:r>
                        <a:rPr kumimoji="0" lang="hu-HU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beteg.’</a:t>
                      </a:r>
                      <a:endParaRPr kumimoji="0" lang="hu-HU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106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</a:t>
                      </a: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Bizonytalanság</a:t>
                      </a: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25%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können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Indikativ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Peter </a:t>
                      </a:r>
                      <a:r>
                        <a:rPr kumimoji="0" lang="de-DE" altLang="hu-H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kann</a:t>
                      </a: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krank sein.</a:t>
                      </a:r>
                      <a:endParaRPr kumimoji="0" lang="hu-HU" altLang="hu-H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’Lehet, hogy</a:t>
                      </a:r>
                      <a:r>
                        <a:rPr kumimoji="0" lang="hu-HU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Péter beteg.’</a:t>
                      </a:r>
                      <a:endParaRPr kumimoji="0" lang="hu-HU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916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</a:t>
                      </a: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Eshetőség</a:t>
                      </a:r>
                      <a:r>
                        <a:rPr kumimoji="0" lang="de-DE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&lt; 25%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können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Konj</a:t>
                      </a:r>
                      <a:r>
                        <a:rPr kumimoji="0" lang="hu-HU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unktiv</a:t>
                      </a:r>
                      <a:endParaRPr kumimoji="0" lang="hu-HU" altLang="hu-H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Präteritum</a:t>
                      </a:r>
                      <a:endParaRPr kumimoji="0" lang="de-DE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Peter </a:t>
                      </a:r>
                      <a:r>
                        <a:rPr kumimoji="0" lang="de-DE" altLang="hu-H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könnte</a:t>
                      </a:r>
                      <a:r>
                        <a:rPr kumimoji="0" lang="de-DE" altLang="hu-HU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krank sein.</a:t>
                      </a:r>
                      <a:endParaRPr kumimoji="0" lang="hu-HU" altLang="hu-H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914400" algn="l"/>
                          <a:tab pos="-679450" algn="l"/>
                          <a:tab pos="-457200" algn="l"/>
                          <a:tab pos="219075" algn="l"/>
                        </a:tabLst>
                      </a:pPr>
                      <a:r>
                        <a:rPr kumimoji="0" lang="hu-HU" altLang="hu-H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’Nincs kizárva, hogy</a:t>
                      </a:r>
                      <a:r>
                        <a:rPr kumimoji="0" lang="hu-HU" altLang="hu-H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Péter beteg.’</a:t>
                      </a:r>
                      <a:endParaRPr kumimoji="0" lang="hu-HU" altLang="hu-H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Ende</a:t>
            </a:r>
            <a:endParaRPr lang="de-DE" altLang="hu-HU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hu-HU" altLang="hu-HU">
                <a:hlinkClick r:id="rId2"/>
              </a:rPr>
              <a:t>http://de.uw.hu/index.html</a:t>
            </a:r>
            <a:r>
              <a:rPr lang="hu-HU" altLang="hu-HU"/>
              <a:t> </a:t>
            </a:r>
            <a:endParaRPr lang="de-DE" altLang="hu-HU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Deutschfuralle">
  <a:themeElements>
    <a:clrScheme name="Sarkos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Sarkos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rkos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Deutschfuralle</Template>
  <TotalTime>227</TotalTime>
  <Words>1393</Words>
  <Application>Microsoft Office PowerPoint</Application>
  <PresentationFormat>Diavetítés a képernyőre (16:9 oldalarány)</PresentationFormat>
  <Paragraphs>168</Paragraphs>
  <Slides>23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8" baseType="lpstr">
      <vt:lpstr>Arial</vt:lpstr>
      <vt:lpstr>Tahoma</vt:lpstr>
      <vt:lpstr>Wingdings</vt:lpstr>
      <vt:lpstr>Times New Roman</vt:lpstr>
      <vt:lpstr>Deutschfuralle</vt:lpstr>
      <vt:lpstr>Módbeli segédigék</vt:lpstr>
      <vt:lpstr>dürfen (objektív jelentés)</vt:lpstr>
      <vt:lpstr>dürfen (szubjektív jelentés)</vt:lpstr>
      <vt:lpstr>können (objektív jelentés)</vt:lpstr>
      <vt:lpstr>können (szubjektív jelentés)</vt:lpstr>
      <vt:lpstr>mögen (objektív jelentés)</vt:lpstr>
      <vt:lpstr>mögen (objektív jelentés)</vt:lpstr>
      <vt:lpstr>mögen (objektív jelentés)</vt:lpstr>
      <vt:lpstr>mögen (szubjektív jelentés)</vt:lpstr>
      <vt:lpstr>müssen (objektív jelentés)</vt:lpstr>
      <vt:lpstr>müssen (szubjektív jelentés)</vt:lpstr>
      <vt:lpstr>sollen (objektív jelentés)</vt:lpstr>
      <vt:lpstr>sollen (objektív jelentés)</vt:lpstr>
      <vt:lpstr>sollen (szubjektív jelentés)</vt:lpstr>
      <vt:lpstr>wollen (objektív jelentés)</vt:lpstr>
      <vt:lpstr>wollen (objektív jelentés)</vt:lpstr>
      <vt:lpstr>wollen (szubjektív jelentés)</vt:lpstr>
      <vt:lpstr>Függelék</vt:lpstr>
      <vt:lpstr>müssen - sollen</vt:lpstr>
      <vt:lpstr>müssen - sollen</vt:lpstr>
      <vt:lpstr>müssen - sollen (múlt idő)</vt:lpstr>
      <vt:lpstr>Valóságérték</vt:lpstr>
      <vt:lpstr>Ende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Módbeli segédigék</dc:title>
  <dc:creator>Szántai Gábor</dc:creator>
  <cp:lastModifiedBy>Gábor</cp:lastModifiedBy>
  <cp:revision>14</cp:revision>
  <dcterms:created xsi:type="dcterms:W3CDTF">2006-06-29T06:53:04Z</dcterms:created>
  <dcterms:modified xsi:type="dcterms:W3CDTF">2016-01-05T11:29:41Z</dcterms:modified>
</cp:coreProperties>
</file>