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IPA Roman 1" pitchFamily="2" charset="0"/>
      <p:regular r:id="rId8"/>
    </p:embeddedFont>
    <p:embeddedFont>
      <p:font typeface="Garamond" panose="02020404030301010803" pitchFamily="18" charset="0"/>
      <p:regular r:id="rId9"/>
      <p:bold r:id="rId10"/>
      <p:italic r:id="rId11"/>
    </p:embeddedFont>
  </p:embeddedFontLst>
  <p:defaultTextStyle>
    <a:defPPr>
      <a:defRPr lang="de-DE"/>
    </a:defPPr>
    <a:lvl1pPr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n"/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n"/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n"/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n"/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bg2"/>
      </a:buClr>
      <a:buSzPct val="75000"/>
      <a:buFont typeface="Wingdings" pitchFamily="2" charset="2"/>
      <a:buChar char="n"/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9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914400"/>
            <a:ext cx="7924800" cy="6858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1" y="29718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143000"/>
            <a:ext cx="7623175" cy="131445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u-HU" altLang="en-US" noProof="0" smtClean="0"/>
              <a:t>Mintacím szerkesztése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971800"/>
            <a:ext cx="65532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u-HU" altLang="en-US" noProof="0" smtClean="0"/>
              <a:t>Alcím mintájának szerkesztése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2729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765DEC-4C98-483B-A186-02A0F57D59BD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4077243818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3B955-8380-4B4F-9F07-457C83D70D67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324261065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25ADD-AEDB-42A4-983B-B4219A38CB48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918322961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E637D-F872-4ACE-AF83-83B14B8E5076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803727905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40F7D-2F13-4CAF-858B-A8989127A72E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56949514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BFA87-9647-4DFB-88BB-EA56EF604273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408452994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8C49A-A53B-4BCF-849E-2E61F991F8CB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56962200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18657-7D1D-44FF-A5B3-B778B38A6740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516572800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C84EF-6533-4560-83C5-D90BE199A318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93920119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38359-5403-4222-98FF-A613F2BB7F1A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3590186329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15CEC-6FB0-428B-BD83-EA56ED77677E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09397693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j-lt"/>
              </a:defRPr>
            </a:lvl1pPr>
          </a:lstStyle>
          <a:p>
            <a:pPr>
              <a:defRPr/>
            </a:pPr>
            <a:fld id="{7ECFDFB5-4973-4810-84B2-5C5256B8A834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171450"/>
            <a:ext cx="8229600" cy="4572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46291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ilarsky.sweb.cz/" TargetMode="External"/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altLang="hu-HU" smtClean="0"/>
              <a:t>Tulajdonnevek ragozása</a:t>
            </a:r>
            <a:endParaRPr lang="de-DE" altLang="hu-H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altLang="hu-HU" sz="2400" dirty="0" smtClean="0"/>
              <a:t>Készítette: Szántai Gábor</a:t>
            </a:r>
          </a:p>
          <a:p>
            <a:pPr>
              <a:lnSpc>
                <a:spcPct val="90000"/>
              </a:lnSpc>
            </a:pPr>
            <a:r>
              <a:rPr lang="hu-HU" altLang="hu-HU" sz="2400" dirty="0" smtClean="0">
                <a:hlinkClick r:id="rId2"/>
              </a:rPr>
              <a:t>http://de.uw.hu/index.html</a:t>
            </a:r>
            <a:r>
              <a:rPr lang="hu-HU" altLang="hu-HU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hu-HU" altLang="hu-HU" sz="2400" dirty="0" smtClean="0"/>
              <a:t>Német változat: Dr. </a:t>
            </a:r>
            <a:r>
              <a:rPr lang="hu-HU" altLang="hu-HU" sz="2400" dirty="0" err="1" smtClean="0"/>
              <a:t>Jiří</a:t>
            </a:r>
            <a:r>
              <a:rPr lang="hu-HU" altLang="hu-HU" sz="2400" dirty="0" smtClean="0"/>
              <a:t> </a:t>
            </a:r>
            <a:r>
              <a:rPr lang="hu-HU" altLang="hu-HU" sz="2400" dirty="0" err="1" smtClean="0"/>
              <a:t>Pilarský</a:t>
            </a:r>
            <a:r>
              <a:rPr lang="hu-HU" altLang="hu-HU" sz="2400" dirty="0" smtClean="0"/>
              <a:t/>
            </a:r>
            <a:br>
              <a:rPr lang="hu-HU" altLang="hu-HU" sz="2400" dirty="0" smtClean="0"/>
            </a:br>
            <a:r>
              <a:rPr lang="hu-HU" altLang="hu-HU" sz="2400" dirty="0" smtClean="0">
                <a:hlinkClick r:id="rId3"/>
              </a:rPr>
              <a:t>http://pilarsky.sweb.cz</a:t>
            </a:r>
            <a:r>
              <a:rPr lang="hu-HU" altLang="hu-HU" sz="2400" dirty="0" smtClean="0"/>
              <a:t> </a:t>
            </a:r>
            <a:endParaRPr lang="de-DE" altLang="hu-HU" sz="2400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mtClean="0"/>
              <a:t>Személynevek</a:t>
            </a:r>
            <a:endParaRPr lang="de-DE" altLang="hu-HU" smtClean="0"/>
          </a:p>
        </p:txBody>
      </p:sp>
      <p:sp>
        <p:nvSpPr>
          <p:cNvPr id="4096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z="2000" dirty="0" smtClean="0"/>
              <a:t>Legtöbbször névelő nélkül állnak, birtokos esetben </a:t>
            </a:r>
            <a:r>
              <a:rPr lang="hu-HU" altLang="hu-HU" sz="2000" dirty="0" err="1" smtClean="0"/>
              <a:t>-s</a:t>
            </a:r>
            <a:r>
              <a:rPr lang="hu-HU" altLang="hu-HU" sz="2000" dirty="0" smtClean="0"/>
              <a:t> ragot kapnak.</a:t>
            </a:r>
          </a:p>
          <a:p>
            <a:r>
              <a:rPr lang="hu-HU" altLang="hu-HU" sz="2000" dirty="0" smtClean="0"/>
              <a:t>A többi nyelvtani eset nincs jelölve (csak a birtokos eset).</a:t>
            </a:r>
          </a:p>
          <a:p>
            <a:r>
              <a:rPr lang="hu-HU" altLang="hu-HU" sz="2000" dirty="0" smtClean="0"/>
              <a:t>Névelőszó használatakor eltűnik a birtokos rag is.</a:t>
            </a:r>
          </a:p>
          <a:p>
            <a:pPr lvl="1"/>
            <a:r>
              <a:rPr lang="hu-HU" altLang="hu-HU" sz="1800" dirty="0" smtClean="0"/>
              <a:t>der </a:t>
            </a:r>
            <a:r>
              <a:rPr lang="hu-HU" altLang="hu-HU" sz="1800" dirty="0" err="1" smtClean="0"/>
              <a:t>Brief</a:t>
            </a:r>
            <a:r>
              <a:rPr lang="hu-HU" altLang="hu-HU" sz="1800" dirty="0" smtClean="0"/>
              <a:t> </a:t>
            </a:r>
            <a:r>
              <a:rPr lang="hu-HU" altLang="hu-HU" sz="1800" dirty="0" err="1" smtClean="0"/>
              <a:t>Karl</a:t>
            </a:r>
            <a:r>
              <a:rPr lang="hu-HU" altLang="hu-HU" sz="1800" dirty="0" err="1" smtClean="0">
                <a:solidFill>
                  <a:srgbClr val="FF0000"/>
                </a:solidFill>
              </a:rPr>
              <a:t>s</a:t>
            </a:r>
            <a:r>
              <a:rPr lang="hu-HU" altLang="hu-HU" sz="1800" dirty="0" smtClean="0"/>
              <a:t> </a:t>
            </a:r>
            <a:r>
              <a:rPr lang="hu-HU" altLang="hu-HU" sz="1800" dirty="0" smtClean="0">
                <a:cs typeface="Arial" pitchFamily="34" charset="0"/>
              </a:rPr>
              <a:t>→ </a:t>
            </a:r>
            <a:r>
              <a:rPr lang="hu-HU" altLang="hu-HU" sz="1800" dirty="0" err="1" smtClean="0">
                <a:cs typeface="Arial" pitchFamily="34" charset="0"/>
              </a:rPr>
              <a:t>Karl</a:t>
            </a:r>
            <a:r>
              <a:rPr lang="hu-HU" altLang="hu-HU" sz="1800" dirty="0" err="1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hu-HU" altLang="hu-HU" sz="1800" dirty="0" smtClean="0">
                <a:cs typeface="Arial" pitchFamily="34" charset="0"/>
              </a:rPr>
              <a:t> </a:t>
            </a:r>
            <a:r>
              <a:rPr lang="hu-HU" altLang="hu-HU" sz="1800" dirty="0" err="1" smtClean="0">
                <a:cs typeface="Arial" pitchFamily="34" charset="0"/>
              </a:rPr>
              <a:t>Brief</a:t>
            </a:r>
            <a:r>
              <a:rPr lang="hu-HU" altLang="hu-HU" sz="1800" dirty="0" smtClean="0">
                <a:cs typeface="Arial" pitchFamily="34" charset="0"/>
              </a:rPr>
              <a:t> → </a:t>
            </a:r>
            <a:r>
              <a:rPr lang="hu-HU" altLang="hu-HU" sz="1800" dirty="0" err="1" smtClean="0">
                <a:cs typeface="Arial" pitchFamily="34" charset="0"/>
              </a:rPr>
              <a:t>der</a:t>
            </a:r>
            <a:r>
              <a:rPr lang="hu-HU" altLang="hu-HU" sz="1800" dirty="0" smtClean="0">
                <a:cs typeface="Arial" pitchFamily="34" charset="0"/>
              </a:rPr>
              <a:t> </a:t>
            </a:r>
            <a:r>
              <a:rPr lang="hu-HU" altLang="hu-HU" sz="1800" dirty="0" err="1" smtClean="0">
                <a:cs typeface="Arial" pitchFamily="34" charset="0"/>
              </a:rPr>
              <a:t>Brief</a:t>
            </a:r>
            <a:r>
              <a:rPr lang="hu-HU" altLang="hu-HU" sz="1800" dirty="0" smtClean="0">
                <a:cs typeface="Arial" pitchFamily="34" charset="0"/>
              </a:rPr>
              <a:t> </a:t>
            </a:r>
            <a:r>
              <a:rPr lang="hu-HU" altLang="hu-HU" sz="1800" dirty="0" smtClean="0">
                <a:solidFill>
                  <a:schemeClr val="hlink"/>
                </a:solidFill>
                <a:cs typeface="Arial" pitchFamily="34" charset="0"/>
              </a:rPr>
              <a:t>des</a:t>
            </a:r>
            <a:r>
              <a:rPr lang="hu-HU" altLang="hu-HU" sz="1800" dirty="0" smtClean="0">
                <a:cs typeface="Arial" pitchFamily="34" charset="0"/>
              </a:rPr>
              <a:t> </a:t>
            </a:r>
            <a:r>
              <a:rPr lang="hu-HU" altLang="hu-HU" sz="1800" dirty="0" err="1" smtClean="0">
                <a:cs typeface="Arial" pitchFamily="34" charset="0"/>
              </a:rPr>
              <a:t>kleinen</a:t>
            </a:r>
            <a:r>
              <a:rPr lang="hu-HU" altLang="hu-HU" sz="1800" dirty="0" smtClean="0">
                <a:cs typeface="Arial" pitchFamily="34" charset="0"/>
              </a:rPr>
              <a:t> Karl</a:t>
            </a:r>
            <a:r>
              <a:rPr lang="en-US" altLang="hu-HU" sz="1800" dirty="0" smtClean="0">
                <a:solidFill>
                  <a:srgbClr val="FF0000"/>
                </a:solidFill>
                <a:cs typeface="Arial" pitchFamily="34" charset="0"/>
              </a:rPr>
              <a:t>Ø</a:t>
            </a:r>
            <a:endParaRPr lang="hu-HU" altLang="hu-HU" sz="18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hu-HU" altLang="hu-HU" sz="2000" dirty="0" smtClean="0">
                <a:cs typeface="Arial" pitchFamily="34" charset="0"/>
              </a:rPr>
              <a:t>A birtokos </a:t>
            </a:r>
            <a:r>
              <a:rPr lang="hu-HU" altLang="hu-HU" sz="2000" dirty="0" err="1" smtClean="0">
                <a:cs typeface="Arial" pitchFamily="34" charset="0"/>
              </a:rPr>
              <a:t>-s</a:t>
            </a:r>
            <a:r>
              <a:rPr lang="hu-HU" altLang="hu-HU" sz="2000" dirty="0" smtClean="0">
                <a:cs typeface="Arial" pitchFamily="34" charset="0"/>
              </a:rPr>
              <a:t> rag nem kerül alkalmazásra azon személyneveknél, melyek [</a:t>
            </a:r>
            <a:r>
              <a:rPr lang="hu-HU" altLang="hu-HU" sz="2000" dirty="0" smtClean="0">
                <a:latin typeface="IPA Roman 1"/>
                <a:cs typeface="Arial" pitchFamily="34" charset="0"/>
              </a:rPr>
              <a:t>s</a:t>
            </a:r>
            <a:r>
              <a:rPr lang="hu-HU" altLang="hu-HU" sz="2000" dirty="0" smtClean="0">
                <a:cs typeface="Arial" pitchFamily="34" charset="0"/>
              </a:rPr>
              <a:t>], [</a:t>
            </a:r>
            <a:r>
              <a:rPr lang="hu-HU" altLang="hu-HU" sz="2000" dirty="0" err="1" smtClean="0">
                <a:latin typeface="IPA Roman 1"/>
                <a:cs typeface="Arial" pitchFamily="34" charset="0"/>
              </a:rPr>
              <a:t>S</a:t>
            </a:r>
            <a:r>
              <a:rPr lang="hu-HU" altLang="hu-HU" sz="2000" dirty="0" smtClean="0">
                <a:cs typeface="Arial" pitchFamily="34" charset="0"/>
              </a:rPr>
              <a:t>], [</a:t>
            </a:r>
            <a:r>
              <a:rPr lang="hu-HU" altLang="hu-HU" sz="2000" dirty="0" smtClean="0">
                <a:latin typeface="IPA Roman 1"/>
                <a:cs typeface="Arial" pitchFamily="34" charset="0"/>
              </a:rPr>
              <a:t>t</a:t>
            </a:r>
            <a:r>
              <a:rPr lang="en-US" altLang="hu-HU" sz="2000" dirty="0" smtClean="0">
                <a:latin typeface="IPA Roman 1"/>
                <a:cs typeface="Arial" pitchFamily="34" charset="0"/>
              </a:rPr>
              <a:t>Ë</a:t>
            </a:r>
            <a:r>
              <a:rPr lang="hu-HU" altLang="hu-HU" sz="2000" dirty="0" smtClean="0">
                <a:latin typeface="IPA Roman 1"/>
                <a:cs typeface="Arial" pitchFamily="34" charset="0"/>
              </a:rPr>
              <a:t>s</a:t>
            </a:r>
            <a:r>
              <a:rPr lang="hu-HU" altLang="hu-HU" sz="2000" dirty="0" smtClean="0">
                <a:cs typeface="Arial" pitchFamily="34" charset="0"/>
              </a:rPr>
              <a:t>], [</a:t>
            </a:r>
            <a:r>
              <a:rPr lang="hu-HU" altLang="hu-HU" sz="2000" dirty="0" smtClean="0">
                <a:latin typeface="IPA Roman 1"/>
                <a:cs typeface="Arial" pitchFamily="34" charset="0"/>
              </a:rPr>
              <a:t>t</a:t>
            </a:r>
            <a:r>
              <a:rPr lang="en-US" altLang="hu-HU" sz="2000" dirty="0" smtClean="0">
                <a:latin typeface="IPA Roman 1"/>
                <a:cs typeface="Arial" pitchFamily="34" charset="0"/>
              </a:rPr>
              <a:t>Ë</a:t>
            </a:r>
            <a:r>
              <a:rPr lang="hu-HU" altLang="hu-HU" sz="2000" dirty="0" smtClean="0">
                <a:latin typeface="IPA Roman 1"/>
                <a:cs typeface="Arial" pitchFamily="34" charset="0"/>
              </a:rPr>
              <a:t>S</a:t>
            </a:r>
            <a:r>
              <a:rPr lang="hu-HU" altLang="hu-HU" sz="2000" dirty="0" smtClean="0">
                <a:cs typeface="Arial" pitchFamily="34" charset="0"/>
              </a:rPr>
              <a:t>], [</a:t>
            </a:r>
            <a:r>
              <a:rPr lang="en-US" altLang="hu-HU" sz="2000" dirty="0" smtClean="0">
                <a:latin typeface="IPA Roman 1"/>
                <a:cs typeface="Arial" pitchFamily="34" charset="0"/>
              </a:rPr>
              <a:t>Q</a:t>
            </a:r>
            <a:r>
              <a:rPr lang="hu-HU" altLang="hu-HU" sz="2000" dirty="0" smtClean="0">
                <a:cs typeface="Arial" pitchFamily="34" charset="0"/>
              </a:rPr>
              <a:t>] hangra </a:t>
            </a:r>
            <a:r>
              <a:rPr lang="hu-HU" altLang="hu-HU" sz="1200" dirty="0" smtClean="0">
                <a:cs typeface="Arial" pitchFamily="34" charset="0"/>
              </a:rPr>
              <a:t>(ún. sziszegő hangra)</a:t>
            </a:r>
            <a:r>
              <a:rPr lang="hu-HU" altLang="hu-HU" sz="2000" dirty="0" smtClean="0">
                <a:cs typeface="Arial" pitchFamily="34" charset="0"/>
              </a:rPr>
              <a:t> végződnek. Pl.: </a:t>
            </a:r>
            <a:r>
              <a:rPr lang="hu-HU" altLang="hu-HU" sz="2000" dirty="0" err="1" smtClean="0">
                <a:cs typeface="Arial" pitchFamily="34" charset="0"/>
              </a:rPr>
              <a:t>Vo</a:t>
            </a:r>
            <a:r>
              <a:rPr lang="hu-HU" altLang="hu-HU" sz="2000" dirty="0" err="1" smtClean="0">
                <a:solidFill>
                  <a:srgbClr val="FF0000"/>
                </a:solidFill>
                <a:cs typeface="Arial" pitchFamily="34" charset="0"/>
              </a:rPr>
              <a:t>ß</a:t>
            </a:r>
            <a:r>
              <a:rPr lang="hu-HU" altLang="hu-HU" sz="2000" dirty="0" smtClean="0">
                <a:cs typeface="Arial" pitchFamily="34" charset="0"/>
              </a:rPr>
              <a:t>, Han</a:t>
            </a:r>
            <a:r>
              <a:rPr lang="hu-HU" altLang="hu-HU" sz="2000" dirty="0" smtClean="0">
                <a:solidFill>
                  <a:srgbClr val="FF0000"/>
                </a:solidFill>
                <a:cs typeface="Arial" pitchFamily="34" charset="0"/>
              </a:rPr>
              <a:t>s</a:t>
            </a:r>
            <a:r>
              <a:rPr lang="hu-HU" altLang="hu-HU" sz="2000" dirty="0" smtClean="0">
                <a:cs typeface="Arial" pitchFamily="34" charset="0"/>
              </a:rPr>
              <a:t>, Fri</a:t>
            </a:r>
            <a:r>
              <a:rPr lang="hu-HU" altLang="hu-HU" sz="2000" dirty="0" smtClean="0">
                <a:solidFill>
                  <a:srgbClr val="FF0000"/>
                </a:solidFill>
                <a:cs typeface="Arial" pitchFamily="34" charset="0"/>
              </a:rPr>
              <a:t>tz</a:t>
            </a:r>
            <a:r>
              <a:rPr lang="hu-HU" altLang="hu-HU" sz="2000" dirty="0" smtClean="0">
                <a:cs typeface="Arial" pitchFamily="34" charset="0"/>
              </a:rPr>
              <a:t>, Ma</a:t>
            </a:r>
            <a:r>
              <a:rPr lang="hu-HU" altLang="hu-HU" sz="2000" dirty="0" smtClean="0">
                <a:solidFill>
                  <a:srgbClr val="FF0000"/>
                </a:solidFill>
                <a:cs typeface="Arial" pitchFamily="34" charset="0"/>
              </a:rPr>
              <a:t>x</a:t>
            </a:r>
            <a:r>
              <a:rPr lang="hu-HU" altLang="hu-HU" sz="2000" dirty="0" smtClean="0">
                <a:cs typeface="Arial" pitchFamily="34" charset="0"/>
              </a:rPr>
              <a:t>, </a:t>
            </a:r>
            <a:r>
              <a:rPr lang="en-US" altLang="hu-HU" sz="2000" dirty="0" err="1" smtClean="0">
                <a:cs typeface="Arial" pitchFamily="34" charset="0"/>
              </a:rPr>
              <a:t>Miloševi</a:t>
            </a:r>
            <a:r>
              <a:rPr lang="en-US" altLang="hu-HU" sz="2000" dirty="0" err="1" smtClean="0">
                <a:solidFill>
                  <a:srgbClr val="FF0000"/>
                </a:solidFill>
                <a:cs typeface="Arial" pitchFamily="34" charset="0"/>
              </a:rPr>
              <a:t>ć</a:t>
            </a:r>
            <a:r>
              <a:rPr lang="hu-HU" altLang="hu-HU" sz="2000" dirty="0" smtClean="0">
                <a:cs typeface="Arial" pitchFamily="34" charset="0"/>
              </a:rPr>
              <a:t>, Fran</a:t>
            </a:r>
            <a:r>
              <a:rPr lang="hu-HU" altLang="hu-HU" sz="2000" dirty="0" smtClean="0">
                <a:solidFill>
                  <a:srgbClr val="FF0000"/>
                </a:solidFill>
                <a:cs typeface="Arial" pitchFamily="34" charset="0"/>
              </a:rPr>
              <a:t>ce</a:t>
            </a:r>
            <a:r>
              <a:rPr lang="hu-HU" altLang="hu-HU" sz="2000" dirty="0" smtClean="0">
                <a:cs typeface="Arial" pitchFamily="34" charset="0"/>
              </a:rPr>
              <a:t>, </a:t>
            </a:r>
            <a:r>
              <a:rPr lang="hu-HU" altLang="hu-HU" sz="2000" dirty="0" err="1" smtClean="0">
                <a:cs typeface="Arial" pitchFamily="34" charset="0"/>
              </a:rPr>
              <a:t>Hea</a:t>
            </a:r>
            <a:r>
              <a:rPr lang="hu-HU" altLang="hu-HU" sz="2000" dirty="0" err="1" smtClean="0">
                <a:solidFill>
                  <a:srgbClr val="FF0000"/>
                </a:solidFill>
                <a:cs typeface="Arial" pitchFamily="34" charset="0"/>
              </a:rPr>
              <a:t>th</a:t>
            </a:r>
            <a:r>
              <a:rPr lang="hu-HU" altLang="hu-HU" sz="2000" dirty="0" smtClean="0">
                <a:cs typeface="Arial" pitchFamily="34" charset="0"/>
              </a:rPr>
              <a:t>, stb.</a:t>
            </a:r>
            <a:endParaRPr lang="en-US" altLang="hu-HU" sz="20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09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09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09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09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dirty="0" smtClean="0"/>
              <a:t>Személynevek</a:t>
            </a:r>
            <a:endParaRPr lang="de-DE" altLang="hu-HU" dirty="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973906"/>
            <a:ext cx="8712968" cy="3398044"/>
          </a:xfrm>
        </p:spPr>
        <p:txBody>
          <a:bodyPr/>
          <a:lstStyle/>
          <a:p>
            <a:r>
              <a:rPr lang="hu-HU" altLang="hu-HU" sz="2000" dirty="0" smtClean="0"/>
              <a:t>Amennyiben ilyen hangokra végződik egy személynév, akkor az alábbi lehetőségek közül választhatunk:</a:t>
            </a:r>
          </a:p>
          <a:p>
            <a:pPr lvl="1"/>
            <a:r>
              <a:rPr lang="hu-HU" altLang="hu-HU" sz="1800" dirty="0" smtClean="0"/>
              <a:t>Aposztróf használata, ha elől áll a birtokos:</a:t>
            </a:r>
            <a:br>
              <a:rPr lang="hu-HU" altLang="hu-HU" sz="1800" dirty="0" smtClean="0"/>
            </a:br>
            <a:r>
              <a:rPr lang="de-DE" altLang="hu-HU" sz="1800" dirty="0" smtClean="0"/>
              <a:t>Professor Fuchs</a:t>
            </a:r>
            <a:r>
              <a:rPr lang="de-DE" altLang="hu-HU" sz="1800" dirty="0" smtClean="0">
                <a:solidFill>
                  <a:srgbClr val="FF0000"/>
                </a:solidFill>
              </a:rPr>
              <a:t>’</a:t>
            </a:r>
            <a:r>
              <a:rPr lang="de-DE" altLang="hu-HU" sz="1800" dirty="0" smtClean="0"/>
              <a:t> Vortrag, Fritz</a:t>
            </a:r>
            <a:r>
              <a:rPr lang="de-DE" altLang="hu-HU" sz="1800" dirty="0" smtClean="0">
                <a:solidFill>
                  <a:srgbClr val="FF0000"/>
                </a:solidFill>
              </a:rPr>
              <a:t>’</a:t>
            </a:r>
            <a:r>
              <a:rPr lang="de-DE" altLang="hu-HU" sz="1800" dirty="0" smtClean="0"/>
              <a:t> Besuch</a:t>
            </a:r>
            <a:endParaRPr lang="hu-HU" altLang="hu-HU" sz="1800" dirty="0" smtClean="0"/>
          </a:p>
          <a:p>
            <a:pPr lvl="1"/>
            <a:r>
              <a:rPr lang="hu-HU" altLang="hu-HU" sz="1800" dirty="0" smtClean="0"/>
              <a:t>Körülírás von + </a:t>
            </a:r>
            <a:r>
              <a:rPr lang="hu-HU" altLang="hu-HU" sz="1800" dirty="0" err="1" smtClean="0"/>
              <a:t>Dativ</a:t>
            </a:r>
            <a:r>
              <a:rPr lang="hu-HU" altLang="hu-HU" sz="1800" dirty="0" smtClean="0"/>
              <a:t> szerkezettel: der </a:t>
            </a:r>
            <a:r>
              <a:rPr lang="hu-HU" altLang="hu-HU" sz="1800" dirty="0" err="1" smtClean="0"/>
              <a:t>Vorschlag</a:t>
            </a:r>
            <a:r>
              <a:rPr lang="hu-HU" altLang="hu-HU" sz="1800" dirty="0" smtClean="0"/>
              <a:t> </a:t>
            </a:r>
            <a:r>
              <a:rPr lang="hu-HU" altLang="hu-HU" sz="1800" dirty="0" smtClean="0">
                <a:solidFill>
                  <a:srgbClr val="FF0000"/>
                </a:solidFill>
              </a:rPr>
              <a:t>von</a:t>
            </a:r>
            <a:r>
              <a:rPr lang="hu-HU" altLang="hu-HU" sz="1800" dirty="0" smtClean="0"/>
              <a:t> Fritz </a:t>
            </a:r>
            <a:r>
              <a:rPr lang="hu-HU" altLang="hu-HU" sz="1100" dirty="0" smtClean="0"/>
              <a:t>(a beszélt nyelvben előnyben részesítik)</a:t>
            </a:r>
          </a:p>
          <a:p>
            <a:pPr lvl="1"/>
            <a:r>
              <a:rPr lang="hu-HU" altLang="hu-HU" sz="1800" dirty="0" smtClean="0"/>
              <a:t>Egy névelőszó előreállítása:</a:t>
            </a:r>
            <a:br>
              <a:rPr lang="hu-HU" altLang="hu-HU" sz="1800" dirty="0" smtClean="0"/>
            </a:br>
            <a:r>
              <a:rPr lang="de-DE" altLang="hu-HU" sz="1800" dirty="0" smtClean="0">
                <a:solidFill>
                  <a:schemeClr val="hlink"/>
                </a:solidFill>
              </a:rPr>
              <a:t>die Werke</a:t>
            </a:r>
            <a:r>
              <a:rPr lang="de-DE" altLang="hu-HU" sz="1800" dirty="0" smtClean="0"/>
              <a:t> </a:t>
            </a:r>
            <a:r>
              <a:rPr lang="de-DE" altLang="hu-HU" sz="1800" dirty="0" smtClean="0">
                <a:solidFill>
                  <a:srgbClr val="FF0000"/>
                </a:solidFill>
              </a:rPr>
              <a:t>des</a:t>
            </a:r>
            <a:r>
              <a:rPr lang="de-DE" altLang="hu-HU" sz="1800" dirty="0" smtClean="0"/>
              <a:t> Aristoteles, </a:t>
            </a:r>
            <a:r>
              <a:rPr lang="de-DE" altLang="hu-HU" sz="1800" dirty="0" smtClean="0">
                <a:solidFill>
                  <a:schemeClr val="hlink"/>
                </a:solidFill>
              </a:rPr>
              <a:t>das Ei</a:t>
            </a:r>
            <a:r>
              <a:rPr lang="de-DE" altLang="hu-HU" sz="1800" dirty="0" smtClean="0"/>
              <a:t> </a:t>
            </a:r>
            <a:r>
              <a:rPr lang="de-DE" altLang="hu-HU" sz="1800" dirty="0" smtClean="0">
                <a:solidFill>
                  <a:srgbClr val="FF0000"/>
                </a:solidFill>
              </a:rPr>
              <a:t>des</a:t>
            </a:r>
            <a:r>
              <a:rPr lang="de-DE" altLang="hu-HU" sz="1800" dirty="0" smtClean="0"/>
              <a:t> Kolumbus, </a:t>
            </a:r>
            <a:r>
              <a:rPr lang="de-DE" altLang="hu-HU" sz="1800" dirty="0" smtClean="0">
                <a:solidFill>
                  <a:schemeClr val="hlink"/>
                </a:solidFill>
              </a:rPr>
              <a:t>der Tod</a:t>
            </a:r>
            <a:r>
              <a:rPr lang="de-DE" altLang="hu-HU" sz="1800" dirty="0" smtClean="0"/>
              <a:t> </a:t>
            </a:r>
            <a:r>
              <a:rPr lang="de-DE" altLang="hu-HU" sz="1800" dirty="0" smtClean="0">
                <a:solidFill>
                  <a:srgbClr val="FF0000"/>
                </a:solidFill>
              </a:rPr>
              <a:t>des</a:t>
            </a:r>
            <a:r>
              <a:rPr lang="de-DE" altLang="hu-HU" sz="1800" dirty="0" smtClean="0"/>
              <a:t> Perikles, </a:t>
            </a:r>
            <a:r>
              <a:rPr lang="de-DE" altLang="hu-HU" sz="1800" dirty="0" smtClean="0">
                <a:solidFill>
                  <a:schemeClr val="hlink"/>
                </a:solidFill>
              </a:rPr>
              <a:t>der Brief</a:t>
            </a:r>
            <a:r>
              <a:rPr lang="de-DE" altLang="hu-HU" sz="1800" dirty="0" smtClean="0"/>
              <a:t> </a:t>
            </a:r>
            <a:r>
              <a:rPr lang="de-DE" altLang="hu-HU" sz="1800" dirty="0" smtClean="0">
                <a:solidFill>
                  <a:srgbClr val="FF0000"/>
                </a:solidFill>
              </a:rPr>
              <a:t>unseres</a:t>
            </a:r>
            <a:r>
              <a:rPr lang="de-DE" altLang="hu-HU" sz="1800" dirty="0" smtClean="0"/>
              <a:t> Hans</a:t>
            </a:r>
            <a:endParaRPr lang="hu-HU" altLang="hu-HU" sz="1800" dirty="0" smtClean="0"/>
          </a:p>
          <a:p>
            <a:pPr lvl="1"/>
            <a:r>
              <a:rPr lang="hu-HU" altLang="hu-HU" sz="1800" dirty="0" smtClean="0"/>
              <a:t>Az </a:t>
            </a:r>
            <a:r>
              <a:rPr lang="hu-HU" altLang="hu-HU" sz="1800" dirty="0" err="1" smtClean="0"/>
              <a:t>-ens</a:t>
            </a:r>
            <a:r>
              <a:rPr lang="hu-HU" altLang="hu-HU" sz="1800" dirty="0" smtClean="0"/>
              <a:t> végződés használata: </a:t>
            </a:r>
            <a:r>
              <a:rPr lang="de-DE" altLang="hu-HU" sz="1800" dirty="0" smtClean="0"/>
              <a:t>Hans</a:t>
            </a:r>
            <a:r>
              <a:rPr lang="de-DE" altLang="hu-HU" sz="1800" dirty="0" smtClean="0">
                <a:solidFill>
                  <a:srgbClr val="FF0000"/>
                </a:solidFill>
              </a:rPr>
              <a:t>ens</a:t>
            </a:r>
            <a:r>
              <a:rPr lang="de-DE" altLang="hu-HU" sz="1800" dirty="0" smtClean="0"/>
              <a:t> Brief</a:t>
            </a:r>
            <a:r>
              <a:rPr lang="hu-HU" altLang="hu-HU" sz="1800" dirty="0" smtClean="0"/>
              <a:t> </a:t>
            </a:r>
            <a:r>
              <a:rPr lang="hu-HU" altLang="hu-HU" sz="1100" dirty="0" smtClean="0"/>
              <a:t>(ma már elavult, tréfás régieskedésnek hat)</a:t>
            </a:r>
          </a:p>
          <a:p>
            <a:pPr lvl="1"/>
            <a:r>
              <a:rPr lang="hu-HU" altLang="hu-HU" sz="1800" dirty="0" smtClean="0"/>
              <a:t>Az </a:t>
            </a:r>
            <a:r>
              <a:rPr lang="hu-HU" altLang="hu-HU" sz="1800" dirty="0" err="1" smtClean="0"/>
              <a:t>idegennyelvi</a:t>
            </a:r>
            <a:r>
              <a:rPr lang="hu-HU" altLang="hu-HU" sz="1800" dirty="0" smtClean="0"/>
              <a:t> rag megtartása:</a:t>
            </a:r>
            <a:br>
              <a:rPr lang="hu-HU" altLang="hu-HU" sz="1800" dirty="0" smtClean="0"/>
            </a:br>
            <a:r>
              <a:rPr lang="de-DE" altLang="hu-HU" sz="1800" dirty="0" smtClean="0"/>
              <a:t>die Geburt Jesu Christ</a:t>
            </a:r>
            <a:r>
              <a:rPr lang="de-DE" altLang="hu-HU" sz="1800" dirty="0" smtClean="0">
                <a:solidFill>
                  <a:srgbClr val="FF0000"/>
                </a:solidFill>
              </a:rPr>
              <a:t>i</a:t>
            </a:r>
            <a:r>
              <a:rPr lang="de-DE" altLang="hu-HU" sz="1800" dirty="0" smtClean="0"/>
              <a:t>, das Evangelium Johann</a:t>
            </a:r>
            <a:r>
              <a:rPr lang="de-DE" altLang="hu-HU" sz="1800" dirty="0" smtClean="0">
                <a:solidFill>
                  <a:srgbClr val="FF0000"/>
                </a:solidFill>
              </a:rPr>
              <a:t>is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mtClean="0"/>
              <a:t>Földrajzi nevek</a:t>
            </a:r>
            <a:endParaRPr lang="de-DE" altLang="hu-HU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87574"/>
            <a:ext cx="8229600" cy="33980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hu-HU" sz="2000" smtClean="0"/>
              <a:t>Helység- és országnévnél, kontinensek neveinél: a birtokos -s rag kötelező, ha nincs névelő:</a:t>
            </a:r>
          </a:p>
          <a:p>
            <a:pPr lvl="1">
              <a:lnSpc>
                <a:spcPct val="90000"/>
              </a:lnSpc>
            </a:pPr>
            <a:r>
              <a:rPr lang="de-DE" altLang="hu-HU" sz="1800" smtClean="0"/>
              <a:t>die Denkwürdigkeiten </a:t>
            </a:r>
            <a:r>
              <a:rPr lang="en-US" altLang="hu-HU" sz="1800" smtClean="0">
                <a:cs typeface="Arial" pitchFamily="34" charset="0"/>
              </a:rPr>
              <a:t>Ø</a:t>
            </a:r>
            <a:r>
              <a:rPr lang="hu-HU" altLang="hu-HU" sz="1800" smtClean="0">
                <a:cs typeface="Arial" pitchFamily="34" charset="0"/>
              </a:rPr>
              <a:t> </a:t>
            </a:r>
            <a:r>
              <a:rPr lang="de-DE" altLang="hu-HU" sz="1800" smtClean="0"/>
              <a:t>München</a:t>
            </a:r>
            <a:r>
              <a:rPr lang="de-DE" altLang="hu-HU" sz="1800" smtClean="0">
                <a:solidFill>
                  <a:srgbClr val="FF0000"/>
                </a:solidFill>
              </a:rPr>
              <a:t>s</a:t>
            </a:r>
            <a:r>
              <a:rPr lang="de-DE" altLang="hu-HU" sz="1800" smtClean="0"/>
              <a:t>, die Städte</a:t>
            </a:r>
            <a:r>
              <a:rPr lang="hu-HU" altLang="hu-HU" sz="1800" smtClean="0"/>
              <a:t> </a:t>
            </a:r>
            <a:r>
              <a:rPr lang="en-US" altLang="hu-HU" sz="1800" smtClean="0">
                <a:cs typeface="Arial" pitchFamily="34" charset="0"/>
              </a:rPr>
              <a:t>Ø</a:t>
            </a:r>
            <a:r>
              <a:rPr lang="de-DE" altLang="hu-HU" sz="1800" smtClean="0"/>
              <a:t> Ungarn</a:t>
            </a:r>
            <a:r>
              <a:rPr lang="de-DE" altLang="hu-HU" sz="1800" smtClean="0">
                <a:solidFill>
                  <a:srgbClr val="FF0000"/>
                </a:solidFill>
              </a:rPr>
              <a:t>s</a:t>
            </a:r>
            <a:r>
              <a:rPr lang="de-DE" altLang="hu-HU" sz="1800" smtClean="0"/>
              <a:t>, die Länder </a:t>
            </a:r>
            <a:r>
              <a:rPr lang="en-US" altLang="hu-HU" sz="1800" smtClean="0">
                <a:cs typeface="Arial" pitchFamily="34" charset="0"/>
              </a:rPr>
              <a:t>Ø</a:t>
            </a:r>
            <a:r>
              <a:rPr lang="de-DE" altLang="hu-HU" sz="1800" smtClean="0"/>
              <a:t> </a:t>
            </a:r>
            <a:r>
              <a:rPr lang="hu-HU" altLang="hu-HU" sz="1800" smtClean="0"/>
              <a:t> </a:t>
            </a:r>
            <a:r>
              <a:rPr lang="de-DE" altLang="hu-HU" sz="1800" smtClean="0"/>
              <a:t>Zentralamerika</a:t>
            </a:r>
            <a:r>
              <a:rPr lang="de-DE" altLang="hu-HU" sz="1800" smtClean="0">
                <a:solidFill>
                  <a:srgbClr val="FF0000"/>
                </a:solidFill>
              </a:rPr>
              <a:t>s</a:t>
            </a:r>
            <a:endParaRPr lang="hu-HU" altLang="hu-HU" sz="180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hu-HU" altLang="hu-HU" sz="2000" smtClean="0"/>
              <a:t>Határozott névelő és egy jelző esetében az -s rag fakultatív:</a:t>
            </a:r>
          </a:p>
          <a:p>
            <a:pPr lvl="1">
              <a:lnSpc>
                <a:spcPct val="90000"/>
              </a:lnSpc>
            </a:pPr>
            <a:r>
              <a:rPr lang="de-DE" altLang="hu-HU" sz="1800" smtClean="0"/>
              <a:t>die Geschichte </a:t>
            </a:r>
            <a:r>
              <a:rPr lang="de-DE" altLang="hu-HU" sz="1800" smtClean="0">
                <a:solidFill>
                  <a:schemeClr val="hlink"/>
                </a:solidFill>
              </a:rPr>
              <a:t>des alten</a:t>
            </a:r>
            <a:r>
              <a:rPr lang="de-DE" altLang="hu-HU" sz="1800" smtClean="0"/>
              <a:t> Prag(</a:t>
            </a:r>
            <a:r>
              <a:rPr lang="de-DE" altLang="hu-HU" sz="1800" smtClean="0">
                <a:solidFill>
                  <a:srgbClr val="FF0000"/>
                </a:solidFill>
              </a:rPr>
              <a:t>s</a:t>
            </a:r>
            <a:r>
              <a:rPr lang="de-DE" altLang="hu-HU" sz="1800" smtClean="0"/>
              <a:t>)</a:t>
            </a:r>
            <a:endParaRPr lang="hu-HU" altLang="hu-HU" sz="1800" smtClean="0"/>
          </a:p>
          <a:p>
            <a:pPr>
              <a:lnSpc>
                <a:spcPct val="90000"/>
              </a:lnSpc>
            </a:pPr>
            <a:r>
              <a:rPr lang="hu-HU" altLang="hu-HU" sz="2000" smtClean="0"/>
              <a:t>Sziszegő hangra végződő földrajzi neveknél a birtokos esetet von + Dativ szerkezettel írjuk körül. Az aposztróf rendszerint nem lehetséges!</a:t>
            </a:r>
          </a:p>
          <a:p>
            <a:pPr lvl="1">
              <a:lnSpc>
                <a:spcPct val="90000"/>
              </a:lnSpc>
            </a:pPr>
            <a:r>
              <a:rPr lang="de-DE" altLang="hu-HU" sz="1800" smtClean="0"/>
              <a:t>die Parks </a:t>
            </a:r>
            <a:r>
              <a:rPr lang="de-DE" altLang="hu-HU" sz="1800" smtClean="0">
                <a:solidFill>
                  <a:srgbClr val="FF0000"/>
                </a:solidFill>
              </a:rPr>
              <a:t>von</a:t>
            </a:r>
            <a:r>
              <a:rPr lang="de-DE" altLang="hu-HU" sz="1800" smtClean="0"/>
              <a:t> Paris</a:t>
            </a:r>
            <a:r>
              <a:rPr lang="en-US" altLang="hu-HU" sz="1800" smtClean="0">
                <a:cs typeface="Arial" pitchFamily="34" charset="0"/>
              </a:rPr>
              <a:t>Ø</a:t>
            </a:r>
            <a:r>
              <a:rPr lang="hu-HU" altLang="hu-HU" sz="1800" smtClean="0">
                <a:cs typeface="Arial" pitchFamily="34" charset="0"/>
              </a:rPr>
              <a:t>, (más lehetőség:) </a:t>
            </a:r>
            <a:r>
              <a:rPr lang="de-DE" altLang="hu-HU" sz="1800" smtClean="0">
                <a:cs typeface="Arial" pitchFamily="34" charset="0"/>
              </a:rPr>
              <a:t>die Parks </a:t>
            </a:r>
            <a:r>
              <a:rPr lang="de-DE" altLang="hu-HU" sz="1800" smtClean="0">
                <a:solidFill>
                  <a:srgbClr val="FF0000"/>
                </a:solidFill>
                <a:cs typeface="Arial" pitchFamily="34" charset="0"/>
              </a:rPr>
              <a:t>der Stadt</a:t>
            </a:r>
            <a:r>
              <a:rPr lang="de-DE" altLang="hu-HU" sz="1800" smtClean="0">
                <a:cs typeface="Arial" pitchFamily="34" charset="0"/>
              </a:rPr>
              <a:t> Paris</a:t>
            </a:r>
            <a:r>
              <a:rPr lang="en-US" altLang="hu-HU" sz="1800" smtClean="0">
                <a:cs typeface="Arial" pitchFamily="34" charset="0"/>
              </a:rPr>
              <a:t>Ø</a:t>
            </a:r>
            <a:r>
              <a:rPr lang="de-DE" altLang="hu-HU" sz="1800" smtClean="0">
                <a:cs typeface="Arial" pitchFamily="34" charset="0"/>
              </a:rPr>
              <a:t>, die Paris</a:t>
            </a:r>
            <a:r>
              <a:rPr lang="de-DE" altLang="hu-HU" sz="1800" smtClean="0">
                <a:solidFill>
                  <a:srgbClr val="FF0000"/>
                </a:solidFill>
                <a:cs typeface="Arial" pitchFamily="34" charset="0"/>
              </a:rPr>
              <a:t>er</a:t>
            </a:r>
            <a:r>
              <a:rPr lang="de-DE" altLang="hu-HU" sz="1800" smtClean="0">
                <a:cs typeface="Arial" pitchFamily="34" charset="0"/>
              </a:rPr>
              <a:t> Parks</a:t>
            </a:r>
            <a:r>
              <a:rPr lang="hu-HU" altLang="hu-HU" sz="1800" smtClean="0">
                <a:cs typeface="Arial" pitchFamily="34" charset="0"/>
              </a:rPr>
              <a:t>, stb.</a:t>
            </a:r>
          </a:p>
          <a:p>
            <a:pPr lvl="1">
              <a:lnSpc>
                <a:spcPct val="90000"/>
              </a:lnSpc>
            </a:pPr>
            <a:r>
              <a:rPr lang="hu-HU" altLang="hu-HU" sz="1800" smtClean="0">
                <a:cs typeface="Arial" pitchFamily="34" charset="0"/>
              </a:rPr>
              <a:t>rendszerint helytelen: </a:t>
            </a:r>
            <a:r>
              <a:rPr lang="en-US" altLang="hu-HU" sz="1800" smtClean="0">
                <a:cs typeface="Arial" pitchFamily="34" charset="0"/>
              </a:rPr>
              <a:t>Paris’ Parks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mtClean="0"/>
              <a:t>Földrajzi nevek</a:t>
            </a:r>
            <a:endParaRPr lang="de-DE" altLang="hu-HU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z="2000" dirty="0" smtClean="0"/>
              <a:t>Határozott névelővel álló hímnemű vagy semleges nemű földrajzi neveknél a birtokos </a:t>
            </a:r>
            <a:r>
              <a:rPr lang="hu-HU" altLang="hu-HU" sz="2000" dirty="0" err="1" smtClean="0"/>
              <a:t>-s</a:t>
            </a:r>
            <a:r>
              <a:rPr lang="hu-HU" altLang="hu-HU" sz="2000" dirty="0" smtClean="0"/>
              <a:t> rag használata ingadozó; leginkább a közismert, gyakran használt valamint németnyelvű neveknél használjuk:</a:t>
            </a:r>
          </a:p>
          <a:p>
            <a:pPr lvl="1"/>
            <a:r>
              <a:rPr lang="de-DE" altLang="hu-HU" sz="1800" dirty="0" smtClean="0"/>
              <a:t>die Erforschung des Mond</a:t>
            </a:r>
            <a:r>
              <a:rPr lang="de-DE" altLang="hu-HU" sz="1800" dirty="0" smtClean="0">
                <a:solidFill>
                  <a:srgbClr val="FF0000"/>
                </a:solidFill>
              </a:rPr>
              <a:t>es</a:t>
            </a:r>
            <a:r>
              <a:rPr lang="de-DE" altLang="hu-HU" sz="1800" dirty="0" smtClean="0"/>
              <a:t>, die Ufer des Rhein</a:t>
            </a:r>
            <a:r>
              <a:rPr lang="de-DE" altLang="hu-HU" sz="1800" dirty="0" smtClean="0">
                <a:solidFill>
                  <a:srgbClr val="FF0000"/>
                </a:solidFill>
              </a:rPr>
              <a:t>s</a:t>
            </a:r>
            <a:endParaRPr lang="hu-HU" altLang="hu-HU" sz="1800" dirty="0" smtClean="0">
              <a:solidFill>
                <a:srgbClr val="FF0000"/>
              </a:solidFill>
            </a:endParaRPr>
          </a:p>
          <a:p>
            <a:pPr lvl="1"/>
            <a:r>
              <a:rPr lang="de-DE" altLang="hu-HU" sz="1800" dirty="0" smtClean="0"/>
              <a:t>die Wassermassen des Nil(</a:t>
            </a:r>
            <a:r>
              <a:rPr lang="de-DE" altLang="hu-HU" sz="1800" dirty="0" smtClean="0">
                <a:solidFill>
                  <a:srgbClr val="FF0000"/>
                </a:solidFill>
              </a:rPr>
              <a:t>s</a:t>
            </a:r>
            <a:r>
              <a:rPr lang="de-DE" altLang="hu-HU" sz="1800" dirty="0" smtClean="0"/>
              <a:t>), die Bevölkerung des Sudan(</a:t>
            </a:r>
            <a:r>
              <a:rPr lang="de-DE" altLang="hu-HU" sz="1800" dirty="0" smtClean="0">
                <a:solidFill>
                  <a:srgbClr val="FF0000"/>
                </a:solidFill>
              </a:rPr>
              <a:t>s</a:t>
            </a:r>
            <a:r>
              <a:rPr lang="de-DE" altLang="hu-HU" sz="1800" dirty="0" smtClean="0"/>
              <a:t>)</a:t>
            </a:r>
            <a:endParaRPr lang="hu-HU" altLang="hu-HU" sz="1800" dirty="0" smtClean="0"/>
          </a:p>
          <a:p>
            <a:pPr lvl="1"/>
            <a:r>
              <a:rPr lang="de-DE" altLang="hu-HU" sz="1800" dirty="0" smtClean="0"/>
              <a:t>die Höhe des Mt. Everest</a:t>
            </a:r>
            <a:r>
              <a:rPr lang="en-US" altLang="hu-HU" sz="1800" dirty="0" smtClean="0">
                <a:solidFill>
                  <a:srgbClr val="FF0000"/>
                </a:solidFill>
                <a:cs typeface="Arial" pitchFamily="34" charset="0"/>
              </a:rPr>
              <a:t>Ø</a:t>
            </a:r>
            <a:r>
              <a:rPr lang="de-DE" altLang="hu-HU" sz="1800" dirty="0" smtClean="0"/>
              <a:t>, die Länge des Mississippi</a:t>
            </a:r>
            <a:r>
              <a:rPr lang="en-US" altLang="hu-HU" sz="1800" dirty="0" smtClean="0">
                <a:solidFill>
                  <a:srgbClr val="FF0000"/>
                </a:solidFill>
                <a:cs typeface="Arial" pitchFamily="34" charset="0"/>
              </a:rPr>
              <a:t>Ø</a:t>
            </a:r>
            <a:endParaRPr lang="hu-HU" altLang="hu-HU" sz="18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hu-HU" altLang="hu-HU" sz="2000" dirty="0" smtClean="0">
                <a:cs typeface="Arial" pitchFamily="34" charset="0"/>
              </a:rPr>
              <a:t>Nőnemű főneveknél:</a:t>
            </a:r>
          </a:p>
          <a:p>
            <a:pPr lvl="1"/>
            <a:r>
              <a:rPr lang="de-DE" altLang="hu-HU" sz="1800" dirty="0" smtClean="0">
                <a:cs typeface="Arial" pitchFamily="34" charset="0"/>
              </a:rPr>
              <a:t>Wir waren in der Türkei</a:t>
            </a:r>
            <a:r>
              <a:rPr lang="en-US" altLang="hu-HU" sz="1800" dirty="0" smtClean="0">
                <a:solidFill>
                  <a:srgbClr val="FF0000"/>
                </a:solidFill>
                <a:cs typeface="Arial" pitchFamily="34" charset="0"/>
              </a:rPr>
              <a:t>Ø</a:t>
            </a:r>
            <a:endParaRPr lang="hu-HU" altLang="hu-HU" sz="1800" dirty="0" smtClean="0">
              <a:solidFill>
                <a:srgbClr val="FF0000"/>
              </a:solidFill>
              <a:cs typeface="Arial" pitchFamily="34" charset="0"/>
            </a:endParaRPr>
          </a:p>
          <a:p>
            <a:pPr lvl="1"/>
            <a:r>
              <a:rPr lang="de-DE" altLang="hu-HU" sz="1800" dirty="0" smtClean="0">
                <a:cs typeface="Arial" pitchFamily="34" charset="0"/>
              </a:rPr>
              <a:t>die Ufer der Elbe</a:t>
            </a:r>
            <a:r>
              <a:rPr lang="en-US" altLang="hu-HU" sz="1800" dirty="0" smtClean="0">
                <a:solidFill>
                  <a:srgbClr val="FF0000"/>
                </a:solidFill>
                <a:cs typeface="Arial" pitchFamily="34" charset="0"/>
              </a:rPr>
              <a:t>Ø</a:t>
            </a:r>
            <a:endParaRPr lang="de-DE" altLang="hu-HU" sz="1800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altLang="hu-HU" smtClean="0"/>
              <a:t>Vége</a:t>
            </a:r>
            <a:endParaRPr lang="de-DE" altLang="hu-HU" smtClean="0"/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altLang="hu-HU" smtClean="0">
                <a:hlinkClick r:id="rId2"/>
              </a:rPr>
              <a:t>http://de.uw.hu/index.html</a:t>
            </a:r>
            <a:r>
              <a:rPr lang="hu-HU" altLang="hu-HU" smtClean="0"/>
              <a:t> </a:t>
            </a:r>
            <a:endParaRPr lang="de-DE" altLang="hu-HU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utschfuralle">
  <a:themeElements>
    <a:clrScheme name="Sarkos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Sarko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rkos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Deutschfuralle</Template>
  <TotalTime>0</TotalTime>
  <Words>326</Words>
  <Application>Microsoft Office PowerPoint</Application>
  <PresentationFormat>Diavetítés a képernyőre (16:9 oldalarány)</PresentationFormat>
  <Paragraphs>35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Arial</vt:lpstr>
      <vt:lpstr>IPA Roman 1</vt:lpstr>
      <vt:lpstr>Wingdings</vt:lpstr>
      <vt:lpstr>Garamond</vt:lpstr>
      <vt:lpstr>Deutschfuralle</vt:lpstr>
      <vt:lpstr>Tulajdonnevek ragozása</vt:lpstr>
      <vt:lpstr>Személynevek</vt:lpstr>
      <vt:lpstr>Személynevek</vt:lpstr>
      <vt:lpstr>Földrajzi nevek</vt:lpstr>
      <vt:lpstr>Földrajzi nevek</vt:lpstr>
      <vt:lpstr>Vége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Tulajdonnevek ragozása</dc:title>
  <dc:creator>Szántai Gábor</dc:creator>
  <cp:lastModifiedBy>Gábor</cp:lastModifiedBy>
  <cp:revision>5</cp:revision>
  <dcterms:created xsi:type="dcterms:W3CDTF">2006-03-23T07:42:36Z</dcterms:created>
  <dcterms:modified xsi:type="dcterms:W3CDTF">2016-01-05T12:07:59Z</dcterms:modified>
</cp:coreProperties>
</file>