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817" r:id="rId2"/>
  </p:sldMasterIdLst>
  <p:sldIdLst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8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9.bin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2.bin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4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5.bin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8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9.bin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EBDDC3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EBDDC3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EBDDC3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buClr>
                <a:srgbClr val="EBDDC3"/>
              </a:buClr>
            </a:pPr>
            <a:fld id="{DDAED274-D94F-4ED6-A484-7A37576B4C41}" type="datetime1">
              <a:rPr lang="de-DE" smtClean="0"/>
              <a:pPr>
                <a:buClr>
                  <a:srgbClr val="EBDDC3"/>
                </a:buClr>
              </a:pPr>
              <a:t>02.06.2021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177405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EBDDC3"/>
              </a:buClr>
            </a:pPr>
            <a:r>
              <a:rPr lang="de-DE">
                <a:solidFill>
                  <a:srgbClr val="EBDDC3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EBDDC3"/>
              </a:buClr>
            </a:pPr>
            <a:fld id="{DC074D37-AEB9-46CA-B316-7CBCC268AF09}" type="slidenum">
              <a:rPr lang="de-DE" smtClean="0">
                <a:solidFill>
                  <a:srgbClr val="EBDDC3"/>
                </a:solidFill>
              </a:rPr>
              <a:pPr>
                <a:buClr>
                  <a:srgbClr val="EBDDC3"/>
                </a:buClr>
              </a:pPr>
              <a:t>‹Nr.›</a:t>
            </a:fld>
            <a:endParaRPr lang="de-DE">
              <a:solidFill>
                <a:srgbClr val="EBDDC3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95486"/>
            <a:ext cx="7740352" cy="2358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9580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865FFD8B-33C5-421D-AE87-E95CBBC0054D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71B5F043-C5C9-4543-B156-099DED57FF04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737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2" y="2057402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314451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2654878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7B9EE259-8F50-4C72-BA97-131791B27F72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66EA1891-FA8C-463D-A9E1-6E97ED9952CA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25737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04789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6222587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FF47EFE7-5BFF-4DC6-9696-CA676B3B289D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EF856C3B-4879-44CB-8ACD-F9C43CE31EF6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66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922C77EA-42BD-4445-BD8C-A3B9FA9CB3EB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B03C9E69-E43C-4763-8857-C1F967C53060}" type="slidenum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‹Nr.›</a:t>
            </a:fld>
            <a:endParaRPr lang="de-DE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48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04789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40545359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9016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09509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57202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4686303"/>
            <a:ext cx="2209800" cy="273844"/>
          </a:xfrm>
        </p:spPr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6" y="4686156"/>
            <a:ext cx="5573483" cy="273844"/>
          </a:xfrm>
        </p:spPr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715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9512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2375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6345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55825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522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4121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3678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5134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7242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154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3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3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9607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3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3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84536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9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4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8347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9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9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4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79396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3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3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2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9156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1895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912938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5018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194559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931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42890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86" imgH="286" progId="TCLayout.ActiveDocument.1">
                  <p:embed/>
                </p:oleObj>
              </mc:Choice>
              <mc:Fallback>
                <p:oleObj name="think-cell Folie" r:id="rId4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767270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30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25157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3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30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30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5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30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96640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3487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114550"/>
            <a:ext cx="6400800" cy="131445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1815084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31445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40758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865FFD8B-33C5-421D-AE87-E95CBBC0054D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769779"/>
            <a:ext cx="457200" cy="330994"/>
          </a:xfrm>
        </p:spPr>
        <p:txBody>
          <a:bodyPr/>
          <a:lstStyle/>
          <a:p>
            <a:pPr>
              <a:buClr>
                <a:srgbClr val="3E3D2D"/>
              </a:buClr>
            </a:pPr>
            <a:fld id="{71B5F043-C5C9-4543-B156-099DED57FF04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11587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4287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057400"/>
            <a:ext cx="6480174" cy="1254919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18288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00050"/>
            <a:ext cx="7772400" cy="1143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64848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4807458"/>
            <a:ext cx="3044952" cy="274320"/>
          </a:xfrm>
        </p:spPr>
        <p:txBody>
          <a:bodyPr/>
          <a:lstStyle/>
          <a:p>
            <a:pPr>
              <a:buClr>
                <a:srgbClr val="3E3D2D"/>
              </a:buClr>
            </a:pPr>
            <a:fld id="{7B9EE259-8F50-4C72-BA97-131791B27F72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66EA1891-FA8C-463D-A9E1-6E97ED9952CA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1" y="1181739"/>
            <a:ext cx="8921" cy="361466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71826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1650206"/>
            <a:ext cx="0" cy="31409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4040188" cy="54973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1" y="1143000"/>
            <a:ext cx="4041775" cy="548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4807458"/>
            <a:ext cx="3581400" cy="274320"/>
          </a:xfrm>
        </p:spPr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96012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1853537"/>
            <a:ext cx="4041648" cy="2863803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6644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781812"/>
            <a:ext cx="457200" cy="330994"/>
          </a:xfrm>
        </p:spPr>
        <p:txBody>
          <a:bodyPr/>
          <a:lstStyle>
            <a:lvl1pPr algn="ctr">
              <a:defRPr/>
            </a:lvl1pPr>
          </a:lstStyle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5630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FF47EFE7-5BFF-4DC6-9696-CA676B3B289D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777015"/>
            <a:ext cx="457200" cy="330994"/>
          </a:xfrm>
        </p:spPr>
        <p:txBody>
          <a:bodyPr/>
          <a:lstStyle/>
          <a:p>
            <a:pPr>
              <a:buClr>
                <a:srgbClr val="3E3D2D"/>
              </a:buClr>
            </a:pPr>
            <a:fld id="{EF856C3B-4879-44CB-8ACD-F9C43CE31EF6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8019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18872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922C77EA-42BD-4445-BD8C-A3B9FA9CB3EB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4743450"/>
            <a:ext cx="609600" cy="33099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3E3D2D"/>
              </a:buClr>
            </a:pPr>
            <a:fld id="{B03C9E69-E43C-4763-8857-C1F967C53060}" type="slidenum">
              <a:rPr lang="de-DE" smtClean="0"/>
              <a:pPr>
                <a:buClr>
                  <a:srgbClr val="3E3D2D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3340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2362200" cy="74295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485901"/>
            <a:ext cx="2362200" cy="310872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514350"/>
            <a:ext cx="5638800" cy="40576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383280" cy="274320"/>
          </a:xfrm>
        </p:spPr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1019542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3771900"/>
            <a:ext cx="5867400" cy="9144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457200"/>
            <a:ext cx="5867400" cy="32004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742950"/>
            <a:ext cx="2438400" cy="394335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4803738"/>
            <a:ext cx="3044952" cy="274320"/>
          </a:xfrm>
        </p:spPr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584448" cy="274320"/>
          </a:xfrm>
        </p:spPr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2419110832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41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802505" y="2458593"/>
            <a:ext cx="468401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2257426"/>
            <a:ext cx="457200" cy="330994"/>
          </a:xfrm>
        </p:spPr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553200" cy="43660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DAED274-D94F-4ED6-A484-7A37576B4C41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228601"/>
            <a:ext cx="1447800" cy="4388644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45728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53903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041470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415498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06361"/>
            <a:ext cx="18002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48815FEB-4FD7-4068-86A3-764BD8FB9BD8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06361"/>
            <a:ext cx="4102100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06361"/>
            <a:ext cx="2889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66EA1891-FA8C-463D-A9E1-6E97ED9952CA}" type="slidenum">
              <a:rPr lang="de-DE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05629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415498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06361"/>
            <a:ext cx="18002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461EDEAC-252C-4188-B9E3-CED9B38824C8}" type="datetime1">
              <a:rPr lang="de-DE" smtClean="0"/>
              <a:pPr>
                <a:buClr>
                  <a:srgbClr val="3E3D2D"/>
                </a:buClr>
              </a:pPr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06361"/>
            <a:ext cx="4102100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06361"/>
            <a:ext cx="2889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fld id="{66EA1891-FA8C-463D-A9E1-6E97ED9952CA}" type="slidenum">
              <a:rPr lang="de-DE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900239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</a:rPr>
              <a:pPr>
                <a:buClr>
                  <a:srgbClr val="3E3D2D"/>
                </a:buClr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66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ags" Target="../tags/tag37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oleObject" Target="../embeddings/oleObject17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38"/>
            </p:custDataLst>
            <p:extLst>
              <p:ext uri="{D42A27DB-BD31-4B8C-83A1-F6EECF244321}">
                <p14:modId xmlns:p14="http://schemas.microsoft.com/office/powerpoint/2010/main" val="604330386"/>
              </p:ext>
            </p:extLst>
          </p:nvPr>
        </p:nvGraphicFramePr>
        <p:xfrm>
          <a:off x="1591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9" imgW="270" imgH="270" progId="TCLayout.ActiveDocument.1">
                  <p:embed/>
                </p:oleObj>
              </mc:Choice>
              <mc:Fallback>
                <p:oleObj name="think-cell Folie" r:id="rId3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91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srgbClr val="775F55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775F55"/>
                </a:buClr>
                <a:buSzPct val="75000"/>
                <a:buFont typeface="Wingdings" pitchFamily="2" charset="2"/>
                <a:buNone/>
              </a:pPr>
              <a:t>02.06.2021</a:t>
            </a:fld>
            <a:endParaRPr lang="de-DE">
              <a:solidFill>
                <a:srgbClr val="775F55"/>
              </a:solidFill>
              <a:latin typeface="Tele-GroteskFet" pitchFamily="2" charset="0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5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r>
              <a:rPr lang="de-DE">
                <a:solidFill>
                  <a:srgbClr val="775F55"/>
                </a:solidFill>
                <a:latin typeface="Tele-GroteskFet" pitchFamily="2" charset="0"/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775F55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775F55"/>
                </a:buClr>
                <a:buSzPct val="75000"/>
                <a:buFont typeface="Wingdings" pitchFamily="2" charset="2"/>
                <a:buNone/>
              </a:pPr>
              <a:t>‹Nr.›</a:t>
            </a:fld>
            <a:endParaRPr lang="de-DE"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22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  <p:sldLayoutId id="2147483807" r:id="rId27"/>
    <p:sldLayoutId id="2147483808" r:id="rId28"/>
    <p:sldLayoutId id="2147483809" r:id="rId29"/>
    <p:sldLayoutId id="2147483810" r:id="rId30"/>
    <p:sldLayoutId id="2147483811" r:id="rId31"/>
    <p:sldLayoutId id="2147483812" r:id="rId32"/>
    <p:sldLayoutId id="2147483813" r:id="rId33"/>
    <p:sldLayoutId id="2147483814" r:id="rId34"/>
    <p:sldLayoutId id="2147483815" r:id="rId35"/>
    <p:sldLayoutId id="2147483816" r:id="rId36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02.06.2021</a:t>
            </a:fld>
            <a:endParaRPr lang="de-DE">
              <a:latin typeface="Tele-GroteskFet" pitchFamily="2" charset="0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>
                <a:latin typeface="Tele-GroteskFet" pitchFamily="2" charset="0"/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95755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780131"/>
            <a:ext cx="457200" cy="33099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srgbClr val="FF6700">
                    <a:shade val="75000"/>
                  </a:srgb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‹Nr.›</a:t>
            </a:fld>
            <a:endParaRPr lang="de-DE">
              <a:solidFill>
                <a:srgbClr val="FF6700">
                  <a:shade val="75000"/>
                </a:srgbClr>
              </a:solidFill>
              <a:latin typeface="Tele-GroteskFet" pitchFamily="2" charset="0"/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graphicFrame>
        <p:nvGraphicFramePr>
          <p:cNvPr id="20" name="Objekt 19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0052757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9" imgW="270" imgH="270" progId="TCLayout.ActiveDocument.1">
                  <p:embed/>
                </p:oleObj>
              </mc:Choice>
              <mc:Fallback>
                <p:oleObj name="think-cell Foli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991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9.png"/><Relationship Id="rId1" Type="http://schemas.openxmlformats.org/officeDocument/2006/relationships/tags" Target="../tags/tag4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3.emf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oleObject" Target="../embeddings/oleObject22.bin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31.png"/><Relationship Id="rId1" Type="http://schemas.openxmlformats.org/officeDocument/2006/relationships/tags" Target="../tags/tag46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jpeg"/><Relationship Id="rId4" Type="http://schemas.openxmlformats.org/officeDocument/2006/relationships/image" Target="../media/image3.emf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43.png"/><Relationship Id="rId1" Type="http://schemas.openxmlformats.org/officeDocument/2006/relationships/tags" Target="../tags/tag4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.emf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oleObject" Target="../embeddings/oleObject24.bin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55.png"/><Relationship Id="rId1" Type="http://schemas.openxmlformats.org/officeDocument/2006/relationships/tags" Target="../tags/tag4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3.emf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wohnen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http://de.uw.hu/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916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78851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cap="none" dirty="0" err="1"/>
              <a:t>Das</a:t>
            </a:r>
            <a:r>
              <a:rPr lang="hu-HU" cap="none" dirty="0"/>
              <a:t> </a:t>
            </a:r>
            <a:r>
              <a:rPr lang="hu-HU" cap="none" dirty="0" err="1"/>
              <a:t>Wohnzimmer</a:t>
            </a:r>
            <a:r>
              <a:rPr lang="hu-HU" cap="none" dirty="0"/>
              <a:t> – A nappali</a:t>
            </a:r>
            <a:endParaRPr lang="de-DE" cap="non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3E3D2D"/>
              </a:buClr>
            </a:pPr>
            <a:r>
              <a:rPr lang="hu-HU" dirty="0">
                <a:solidFill>
                  <a:srgbClr val="FF6700">
                    <a:shade val="75000"/>
                  </a:srgbClr>
                </a:solidFill>
              </a:rPr>
              <a:t>1</a:t>
            </a:r>
            <a:endParaRPr lang="de-DE" dirty="0">
              <a:solidFill>
                <a:srgbClr val="FF6700">
                  <a:shade val="75000"/>
                </a:srgbClr>
              </a:solidFill>
            </a:endParaRPr>
          </a:p>
        </p:txBody>
      </p:sp>
      <p:pic>
        <p:nvPicPr>
          <p:cNvPr id="30003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059582"/>
            <a:ext cx="1080120" cy="1492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3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0331" y="1293021"/>
            <a:ext cx="1368152" cy="102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7174" y="1243373"/>
            <a:ext cx="1893615" cy="112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1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9480" y="1168897"/>
            <a:ext cx="1310343" cy="127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2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8514" y="1309209"/>
            <a:ext cx="1837165" cy="99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3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135361"/>
            <a:ext cx="893733" cy="134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044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838" y="3253213"/>
            <a:ext cx="1233429" cy="97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45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9840" y="3341338"/>
            <a:ext cx="1568674" cy="80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46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2087" y="3217209"/>
            <a:ext cx="1051892" cy="1051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47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7552" y="3186368"/>
            <a:ext cx="1113574" cy="111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48" name="Picture 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4699" y="3299380"/>
            <a:ext cx="1592040" cy="88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49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312" y="3360773"/>
            <a:ext cx="1542664" cy="76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/>
        </p:nvSpPr>
        <p:spPr>
          <a:xfrm>
            <a:off x="399485" y="2571750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Regal, 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polc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547315" y="2571750"/>
            <a:ext cx="99418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Fernseher,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tévé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3078650" y="2571750"/>
            <a:ext cx="12506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Stereoanlage,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sztereó készülék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809409" y="2571750"/>
            <a:ext cx="11079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Wanduhr, -en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fali óra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396724" y="2571750"/>
            <a:ext cx="10807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DVD-Player,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DVD-lejátszó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740352" y="2571750"/>
            <a:ext cx="12057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Blumenvase,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virágváza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995083" y="4299942"/>
            <a:ext cx="7008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Sofa, -s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kanapé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04965" y="4299942"/>
            <a:ext cx="9845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Sitzkissen,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ülőpárna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154769" y="4299942"/>
            <a:ext cx="7473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Sessel,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fotel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7673843" y="4299942"/>
            <a:ext cx="9364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Teppich, 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szőnyeg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562975" y="4299942"/>
            <a:ext cx="10005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Vorhang, ¨-e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függöny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3296070" y="4299942"/>
            <a:ext cx="10599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Stehlampe, 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állólámpa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20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833780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cap="none" dirty="0" err="1"/>
              <a:t>Das</a:t>
            </a:r>
            <a:r>
              <a:rPr lang="hu-HU" cap="none" dirty="0"/>
              <a:t> </a:t>
            </a:r>
            <a:r>
              <a:rPr lang="hu-HU" cap="none" dirty="0" err="1"/>
              <a:t>Schlafzimmer</a:t>
            </a:r>
            <a:r>
              <a:rPr lang="hu-HU" cap="none" dirty="0"/>
              <a:t> – A hálószoba</a:t>
            </a:r>
            <a:endParaRPr lang="de-DE" cap="non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3E3D2D"/>
              </a:buClr>
            </a:pPr>
            <a:r>
              <a:rPr lang="hu-HU" dirty="0">
                <a:solidFill>
                  <a:srgbClr val="FF6700">
                    <a:shade val="75000"/>
                  </a:srgbClr>
                </a:solidFill>
              </a:rPr>
              <a:t>2</a:t>
            </a:r>
            <a:endParaRPr lang="de-DE" dirty="0">
              <a:solidFill>
                <a:srgbClr val="FF6700">
                  <a:shade val="75000"/>
                </a:srgbClr>
              </a:solidFill>
            </a:endParaRPr>
          </a:p>
        </p:txBody>
      </p:sp>
      <p:pic>
        <p:nvPicPr>
          <p:cNvPr id="30208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323843"/>
            <a:ext cx="1224136" cy="816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3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664" y="1160946"/>
            <a:ext cx="1440938" cy="10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4861" y="1235853"/>
            <a:ext cx="1543413" cy="99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9574" y="1284510"/>
            <a:ext cx="1409602" cy="89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1088918"/>
            <a:ext cx="1286347" cy="128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90" name="Picture 1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90476" y="1146932"/>
            <a:ext cx="854561" cy="117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93" name="Picture 13" descr="https://www.markenschlaf.de/images/produkte/i30/30805-multiPlu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225" y="3052682"/>
            <a:ext cx="1547433" cy="9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4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9491" y="2969542"/>
            <a:ext cx="1546903" cy="115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95" name="Picture 1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4227" y="3080770"/>
            <a:ext cx="1280157" cy="93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96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2217" y="2916535"/>
            <a:ext cx="1126326" cy="126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97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376" y="2626808"/>
            <a:ext cx="1300947" cy="184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7745155" y="3144854"/>
            <a:ext cx="1075317" cy="807888"/>
            <a:chOff x="2008188" y="649288"/>
            <a:chExt cx="5127625" cy="4195280"/>
          </a:xfrm>
        </p:grpSpPr>
        <p:pic>
          <p:nvPicPr>
            <p:cNvPr id="302098" name="Picture 18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188" y="649288"/>
              <a:ext cx="5127625" cy="384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hteck 2"/>
            <p:cNvSpPr/>
            <p:nvPr/>
          </p:nvSpPr>
          <p:spPr>
            <a:xfrm>
              <a:off x="5436094" y="4140042"/>
              <a:ext cx="1699719" cy="7045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3153036" y="2365228"/>
            <a:ext cx="12041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Doppelbett, -en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franciaágy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672636" y="4299942"/>
            <a:ext cx="118333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Schlafdecke,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paplan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711264" y="4299942"/>
            <a:ext cx="106792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Betttuch, ¨-e</a:t>
            </a:r>
            <a:r>
              <a:rPr lang="hu-HU" sz="1100">
                <a:solidFill>
                  <a:prstClr val="black"/>
                </a:solidFill>
              </a:rPr>
              <a:t>r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lepedő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07312" y="4299942"/>
            <a:ext cx="10086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Matratze, </a:t>
            </a:r>
            <a:r>
              <a:rPr lang="hu-HU" sz="1100" dirty="0">
                <a:solidFill>
                  <a:prstClr val="black"/>
                </a:solidFill>
              </a:rPr>
              <a:t>-</a:t>
            </a:r>
            <a:r>
              <a:rPr lang="de-DE" sz="1100" dirty="0">
                <a:solidFill>
                  <a:prstClr val="black"/>
                </a:solidFill>
              </a:rPr>
              <a:t>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matrac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702275" y="2365228"/>
            <a:ext cx="11144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Leselampe,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olvasólámpa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000815" y="4299942"/>
            <a:ext cx="10903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Nachttisch, 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éjjeli szekrény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333475" y="2365228"/>
            <a:ext cx="109036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Korbstuhl, ¨-e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fonott szék</a:t>
            </a: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 sz="1100" dirty="0">
              <a:solidFill>
                <a:prstClr val="black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026134" y="2365228"/>
            <a:ext cx="10486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Kopfkissen,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fejpárna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614804" y="4299942"/>
            <a:ext cx="8402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Wecker,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ébresztő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650291" y="2365228"/>
            <a:ext cx="118654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Bücherregal, 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könyves polc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110447" y="4299942"/>
            <a:ext cx="11849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</a:t>
            </a:r>
            <a:r>
              <a:rPr lang="hu-HU" sz="1100" dirty="0" err="1">
                <a:solidFill>
                  <a:prstClr val="black"/>
                </a:solidFill>
              </a:rPr>
              <a:t>Topfp</a:t>
            </a:r>
            <a:r>
              <a:rPr lang="de-DE" sz="1100" dirty="0" err="1">
                <a:solidFill>
                  <a:prstClr val="black"/>
                </a:solidFill>
              </a:rPr>
              <a:t>flanze</a:t>
            </a:r>
            <a:r>
              <a:rPr lang="de-DE" sz="1100" dirty="0">
                <a:solidFill>
                  <a:prstClr val="black"/>
                </a:solidFill>
              </a:rPr>
              <a:t>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cserepes növény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88324" y="2365228"/>
            <a:ext cx="75052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Bild, -er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kép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6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1406835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Esszimmer</a:t>
            </a:r>
            <a:r>
              <a:rPr lang="hu-HU" dirty="0"/>
              <a:t> – Az </a:t>
            </a:r>
            <a:r>
              <a:rPr lang="hu-HU" cap="none" dirty="0"/>
              <a:t>étkező</a:t>
            </a:r>
            <a:endParaRPr lang="de-DE" cap="non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3E3D2D"/>
              </a:buClr>
            </a:pPr>
            <a:r>
              <a:rPr lang="hu-HU" dirty="0">
                <a:solidFill>
                  <a:srgbClr val="FF6700">
                    <a:shade val="75000"/>
                  </a:srgbClr>
                </a:solidFill>
              </a:rPr>
              <a:t>3</a:t>
            </a:r>
            <a:endParaRPr lang="de-DE" dirty="0">
              <a:solidFill>
                <a:srgbClr val="FF6700">
                  <a:shade val="75000"/>
                </a:srgbClr>
              </a:solidFill>
            </a:endParaRPr>
          </a:p>
        </p:txBody>
      </p:sp>
      <p:pic>
        <p:nvPicPr>
          <p:cNvPr id="30310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260332"/>
            <a:ext cx="1440160" cy="960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0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6640" y="1367133"/>
            <a:ext cx="1767322" cy="74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08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28922" y="1197053"/>
            <a:ext cx="1488484" cy="108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0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2366" y="1179165"/>
            <a:ext cx="842991" cy="1122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0317" y="1349922"/>
            <a:ext cx="1171389" cy="78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6668" y="1343880"/>
            <a:ext cx="1152128" cy="793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3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8706" y="2846420"/>
            <a:ext cx="1248998" cy="124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4" name="Picture 10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95715" y="3002867"/>
            <a:ext cx="146069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3074876"/>
            <a:ext cx="1127166" cy="7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5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4425" y="3118836"/>
            <a:ext cx="1577739" cy="704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6" name="Picture 1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0175" y="2825352"/>
            <a:ext cx="1080120" cy="1291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117" name="Picture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422" y="3032472"/>
            <a:ext cx="1319042" cy="87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327183" y="2368356"/>
            <a:ext cx="96372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Esstisch, 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étkező asztal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979712" y="2283718"/>
            <a:ext cx="125226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Suppenteller, - </a:t>
            </a:r>
            <a:r>
              <a:rPr lang="hu-HU" sz="1100" dirty="0">
                <a:solidFill>
                  <a:prstClr val="black"/>
                </a:solidFill>
              </a:rPr>
              <a:t>/</a:t>
            </a:r>
            <a:br>
              <a:rPr lang="hu-HU" sz="1100" dirty="0">
                <a:solidFill>
                  <a:prstClr val="black"/>
                </a:solidFill>
              </a:rPr>
            </a:br>
            <a:r>
              <a:rPr lang="de-DE" sz="1100" dirty="0">
                <a:solidFill>
                  <a:prstClr val="black"/>
                </a:solidFill>
              </a:rPr>
              <a:t>der tiefe Teller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mélytányér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802952" y="2368356"/>
            <a:ext cx="12731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der flache Teller,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lapos tányér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085286" y="2368356"/>
            <a:ext cx="13067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Kerzenleuchter,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gyertyatartó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567393" y="2368356"/>
            <a:ext cx="8146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Messer,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kés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875007" y="2368356"/>
            <a:ext cx="80823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Gabel,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villa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97922" y="4266158"/>
            <a:ext cx="7232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Löffel,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kanál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763688" y="4266158"/>
            <a:ext cx="8034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Glas, ¨-er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pohár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071280" y="4266158"/>
            <a:ext cx="10086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Serviette,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szalvéta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4510910" y="4266158"/>
            <a:ext cx="12458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Dessertteller,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desszertes tányér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991238" y="4266158"/>
            <a:ext cx="16113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Geschirrschrank, ¨-e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tálaló/konyha szekrény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7524328" y="4266158"/>
            <a:ext cx="114486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Tischdecke,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asztalterítő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6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82228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Bad</a:t>
            </a:r>
            <a:r>
              <a:rPr lang="hu-HU" dirty="0"/>
              <a:t> und die </a:t>
            </a:r>
            <a:r>
              <a:rPr lang="hu-HU" dirty="0" err="1"/>
              <a:t>Toilette</a:t>
            </a:r>
            <a:r>
              <a:rPr lang="hu-HU" dirty="0"/>
              <a:t> – A fürdőszoba és a mosdó</a:t>
            </a:r>
            <a:endParaRPr lang="de-DE" cap="non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3E3D2D"/>
              </a:buClr>
            </a:pPr>
            <a:r>
              <a:rPr lang="hu-HU" dirty="0">
                <a:solidFill>
                  <a:srgbClr val="FF6700">
                    <a:shade val="75000"/>
                  </a:srgbClr>
                </a:solidFill>
              </a:rPr>
              <a:t>4</a:t>
            </a:r>
            <a:endParaRPr lang="de-DE" dirty="0">
              <a:solidFill>
                <a:srgbClr val="FF6700">
                  <a:shade val="75000"/>
                </a:srgbClr>
              </a:solidFill>
            </a:endParaRPr>
          </a:p>
        </p:txBody>
      </p:sp>
      <p:pic>
        <p:nvPicPr>
          <p:cNvPr id="30413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222034"/>
            <a:ext cx="1584176" cy="118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413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7939" y="1321135"/>
            <a:ext cx="1286813" cy="98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3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6995" y="1215567"/>
            <a:ext cx="1200993" cy="1200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3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0231" y="1128583"/>
            <a:ext cx="1374961" cy="137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36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7435" y="1059582"/>
            <a:ext cx="1146578" cy="15129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3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6257" y="1128583"/>
            <a:ext cx="1287959" cy="137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38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628" y="3162844"/>
            <a:ext cx="1441960" cy="88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39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5635" y="3107281"/>
            <a:ext cx="1446751" cy="992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40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3433" y="3239524"/>
            <a:ext cx="1262360" cy="728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41" name="Picture 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6840" y="3046931"/>
            <a:ext cx="1305290" cy="111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42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177" y="3117091"/>
            <a:ext cx="1459632" cy="9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143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3856" y="3003139"/>
            <a:ext cx="1035260" cy="1200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eck 2"/>
          <p:cNvSpPr/>
          <p:nvPr/>
        </p:nvSpPr>
        <p:spPr>
          <a:xfrm>
            <a:off x="439832" y="2553538"/>
            <a:ext cx="11753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Badewanne,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fürdőkád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979712" y="2553538"/>
            <a:ext cx="14045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Badeschwamm, ¨-e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fürdőszivacs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419872" y="2553538"/>
            <a:ext cx="11192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Badetuch, ¨-er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törölköző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568378" y="2553538"/>
            <a:ext cx="16786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Toilettenpapierhalter,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WC-papírtartó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332354" y="2553538"/>
            <a:ext cx="9380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Toilette,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WC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7617221" y="2553538"/>
            <a:ext cx="12474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Duschkabine,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zuhanykabin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39729" y="4240564"/>
            <a:ext cx="14077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Toilettenbürste,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WC-kefe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2914" y="4240564"/>
            <a:ext cx="121219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s Waschbecken,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csap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384482" y="4240564"/>
            <a:ext cx="11608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Zahnbürste,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fogkefe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851787" y="4240564"/>
            <a:ext cx="12153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e Seifenschale, -n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szappantartó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548141" y="4240564"/>
            <a:ext cx="8114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Spiegel, -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tükör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665314" y="4155926"/>
            <a:ext cx="12923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z="1100" dirty="0">
                <a:solidFill>
                  <a:prstClr val="black"/>
                </a:solidFill>
              </a:rPr>
              <a:t>r Haartrockner, - /</a:t>
            </a:r>
            <a:br>
              <a:rPr lang="hu-HU" sz="1100" dirty="0">
                <a:solidFill>
                  <a:prstClr val="black"/>
                </a:solidFill>
              </a:rPr>
            </a:br>
            <a:r>
              <a:rPr lang="de-DE" sz="1100" dirty="0">
                <a:solidFill>
                  <a:prstClr val="black"/>
                </a:solidFill>
              </a:rPr>
              <a:t> r Föhn, -e</a:t>
            </a:r>
            <a:endParaRPr lang="hu-HU" sz="1100" dirty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1100" dirty="0">
                <a:solidFill>
                  <a:srgbClr val="FF6700">
                    <a:lumMod val="50000"/>
                  </a:srgbClr>
                </a:solidFill>
              </a:rPr>
              <a:t>hajszárító</a:t>
            </a:r>
            <a:endParaRPr lang="de-DE" sz="1100" dirty="0">
              <a:solidFill>
                <a:srgbClr val="FF6700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402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Galathea">
  <a:themeElements>
    <a:clrScheme name="Galathe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onu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Larissa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wrap="none">
        <a:spAutoFit/>
      </a:bodyPr>
      <a:lstStyle>
        <a:defPPr algn="ctr">
          <a:lnSpc>
            <a:spcPct val="100000"/>
          </a:lnSpc>
          <a:spcBef>
            <a:spcPts val="0"/>
          </a:spcBef>
          <a:defRPr sz="1100" dirty="0">
            <a:latin typeface="Cambria" panose="02040503050406030204" pitchFamily="18" charset="0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338</Words>
  <Application>Microsoft Office PowerPoint</Application>
  <PresentationFormat>Bildschirmpräsentation (16:9)</PresentationFormat>
  <Paragraphs>106</Paragraphs>
  <Slides>5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Calibri</vt:lpstr>
      <vt:lpstr>Cambria</vt:lpstr>
      <vt:lpstr>Tele-GroteskFet</vt:lpstr>
      <vt:lpstr>Tw Cen MT</vt:lpstr>
      <vt:lpstr>Wingdings</vt:lpstr>
      <vt:lpstr>Wingdings 2</vt:lpstr>
      <vt:lpstr>Galathea</vt:lpstr>
      <vt:lpstr>Cronus</vt:lpstr>
      <vt:lpstr>think-cell Folie</vt:lpstr>
      <vt:lpstr>wohnen</vt:lpstr>
      <vt:lpstr>Das Wohnzimmer – A nappali</vt:lpstr>
      <vt:lpstr>Das Schlafzimmer – A hálószoba</vt:lpstr>
      <vt:lpstr>Das Esszimmer – Az étkező</vt:lpstr>
      <vt:lpstr>Das Bad und die Toilette – A fürdőszoba és a mosdó</vt:lpstr>
    </vt:vector>
  </TitlesOfParts>
  <Company>IT Services Hungary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wohnen</dc:title>
  <dc:creator>Gábor</dc:creator>
  <cp:lastModifiedBy>Magyar Péter</cp:lastModifiedBy>
  <cp:revision>2</cp:revision>
  <dcterms:created xsi:type="dcterms:W3CDTF">2016-01-05T12:43:28Z</dcterms:created>
  <dcterms:modified xsi:type="dcterms:W3CDTF">2021-06-02T13:27:53Z</dcterms:modified>
</cp:coreProperties>
</file>